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90" r:id="rId3"/>
    <p:sldMasterId id="2147483702" r:id="rId4"/>
    <p:sldMasterId id="2147483726" r:id="rId5"/>
  </p:sldMasterIdLst>
  <p:sldIdLst>
    <p:sldId id="262" r:id="rId6"/>
    <p:sldId id="328" r:id="rId7"/>
    <p:sldId id="303" r:id="rId8"/>
    <p:sldId id="305" r:id="rId9"/>
    <p:sldId id="264" r:id="rId10"/>
    <p:sldId id="304" r:id="rId11"/>
    <p:sldId id="318" r:id="rId12"/>
    <p:sldId id="320" r:id="rId13"/>
    <p:sldId id="321" r:id="rId14"/>
    <p:sldId id="322" r:id="rId15"/>
    <p:sldId id="323" r:id="rId16"/>
    <p:sldId id="324" r:id="rId17"/>
    <p:sldId id="325" r:id="rId18"/>
    <p:sldId id="326" r:id="rId19"/>
    <p:sldId id="308" r:id="rId20"/>
    <p:sldId id="309" r:id="rId21"/>
    <p:sldId id="275" r:id="rId22"/>
    <p:sldId id="327" r:id="rId23"/>
    <p:sldId id="274" r:id="rId24"/>
    <p:sldId id="330" r:id="rId25"/>
    <p:sldId id="278" r:id="rId26"/>
    <p:sldId id="279" r:id="rId27"/>
    <p:sldId id="280" r:id="rId28"/>
    <p:sldId id="281" r:id="rId29"/>
    <p:sldId id="282" r:id="rId30"/>
    <p:sldId id="283" r:id="rId31"/>
    <p:sldId id="277" r:id="rId32"/>
    <p:sldId id="329" r:id="rId33"/>
    <p:sldId id="290" r:id="rId34"/>
    <p:sldId id="291" r:id="rId35"/>
    <p:sldId id="292" r:id="rId36"/>
    <p:sldId id="284" r:id="rId37"/>
    <p:sldId id="314" r:id="rId38"/>
    <p:sldId id="293" r:id="rId39"/>
    <p:sldId id="315" r:id="rId40"/>
    <p:sldId id="298" r:id="rId41"/>
    <p:sldId id="316" r:id="rId42"/>
    <p:sldId id="296" r:id="rId43"/>
    <p:sldId id="297" r:id="rId44"/>
    <p:sldId id="294" r:id="rId45"/>
    <p:sldId id="295" r:id="rId46"/>
    <p:sldId id="285" r:id="rId47"/>
    <p:sldId id="317" r:id="rId48"/>
    <p:sldId id="288" r:id="rId49"/>
    <p:sldId id="289" r:id="rId50"/>
    <p:sldId id="287" r:id="rId51"/>
    <p:sldId id="299" r:id="rId52"/>
    <p:sldId id="312" r:id="rId53"/>
    <p:sldId id="261" r:id="rId54"/>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2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992"/>
    <a:srgbClr val="E0AC3A"/>
    <a:srgbClr val="2DC5F1"/>
    <a:srgbClr val="FFA827"/>
    <a:srgbClr val="2D92F1"/>
    <a:srgbClr val="00FF00"/>
    <a:srgbClr val="EDE993"/>
    <a:srgbClr val="2DE6F1"/>
    <a:srgbClr val="EFB63F"/>
    <a:srgbClr val="FFC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7" autoAdjust="0"/>
    <p:restoredTop sz="92806" autoAdjust="0"/>
  </p:normalViewPr>
  <p:slideViewPr>
    <p:cSldViewPr snapToObjects="1">
      <p:cViewPr varScale="1">
        <p:scale>
          <a:sx n="70" d="100"/>
          <a:sy n="70" d="100"/>
        </p:scale>
        <p:origin x="816" y="72"/>
      </p:cViewPr>
      <p:guideLst>
        <p:guide orient="horz" pos="2160"/>
        <p:guide pos="2880"/>
        <p:guide orient="horz" pos="129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6858000"/>
          </a:xfrm>
          <a:prstGeom prst="rect">
            <a:avLst/>
          </a:prstGeom>
        </p:spPr>
      </p:pic>
      <p:sp>
        <p:nvSpPr>
          <p:cNvPr id="13" name="Title 12"/>
          <p:cNvSpPr>
            <a:spLocks noGrp="1"/>
          </p:cNvSpPr>
          <p:nvPr>
            <p:ph type="title" hasCustomPrompt="1"/>
          </p:nvPr>
        </p:nvSpPr>
        <p:spPr>
          <a:xfrm>
            <a:off x="590392" y="1724977"/>
            <a:ext cx="6566840" cy="654923"/>
          </a:xfrm>
          <a:prstGeom prst="rect">
            <a:avLst/>
          </a:prstGeom>
          <a:effectLst>
            <a:outerShdw dist="25400" dir="5400000" algn="tl" rotWithShape="0">
              <a:srgbClr val="841A07">
                <a:alpha val="50000"/>
              </a:srgbClr>
            </a:outerShdw>
          </a:effectLst>
        </p:spPr>
        <p:txBody>
          <a:bodyPr wrap="square">
            <a:spAutoFit/>
          </a:bodyPr>
          <a:lstStyle>
            <a:lvl1pPr algn="l">
              <a:defRPr lang="en-US" sz="4100" dirty="0">
                <a:solidFill>
                  <a:schemeClr val="bg1"/>
                </a:solidFill>
                <a:latin typeface="Trebuchet MS"/>
                <a:ea typeface="+mn-ea"/>
                <a:cs typeface="+mn-cs"/>
              </a:defRPr>
            </a:lvl1pPr>
          </a:lstStyle>
          <a:p>
            <a:pPr marL="0" lvl="0" algn="l">
              <a:lnSpc>
                <a:spcPct val="87000"/>
              </a:lnSpc>
            </a:pPr>
            <a:r>
              <a:rPr lang="en-US" dirty="0" smtClean="0"/>
              <a:t>Click to edit title</a:t>
            </a:r>
            <a:endParaRPr lang="en-US" dirty="0"/>
          </a:p>
        </p:txBody>
      </p:sp>
      <p:pic>
        <p:nvPicPr>
          <p:cNvPr id="14" name="Picture 13" descr="epam-powered.png"/>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7956376" y="6093339"/>
            <a:ext cx="893115" cy="359997"/>
          </a:xfrm>
          <a:prstGeom prst="rect">
            <a:avLst/>
          </a:prstGeom>
        </p:spPr>
      </p:pic>
      <p:sp>
        <p:nvSpPr>
          <p:cNvPr id="20" name="Text Placeholder 18"/>
          <p:cNvSpPr>
            <a:spLocks noGrp="1"/>
          </p:cNvSpPr>
          <p:nvPr>
            <p:ph type="body" sz="quarter" idx="10" hasCustomPrompt="1"/>
          </p:nvPr>
        </p:nvSpPr>
        <p:spPr>
          <a:xfrm>
            <a:off x="612648" y="4400445"/>
            <a:ext cx="3463008" cy="477054"/>
          </a:xfrm>
          <a:prstGeom prst="rect">
            <a:avLst/>
          </a:prstGeom>
          <a:noFill/>
        </p:spPr>
        <p:txBody>
          <a:bodyPr wrap="square" rtlCol="0">
            <a:spAutoFit/>
          </a:bodyPr>
          <a:lstStyle>
            <a:lvl1pPr marL="0" indent="0">
              <a:buNone/>
              <a:defRPr lang="en-US" sz="2500" baseline="0" dirty="0">
                <a:solidFill>
                  <a:srgbClr val="FFFFFF"/>
                </a:solidFill>
                <a:latin typeface="Trebuchet MS"/>
                <a:cs typeface="Trebuchet MS"/>
              </a:defRPr>
            </a:lvl1pPr>
          </a:lstStyle>
          <a:p>
            <a:pPr marL="0" lvl="0"/>
            <a:r>
              <a:rPr lang="en-US" dirty="0" err="1" smtClean="0"/>
              <a:t>Lastname</a:t>
            </a:r>
            <a:r>
              <a:rPr lang="en-US" dirty="0" smtClean="0"/>
              <a:t> </a:t>
            </a:r>
            <a:r>
              <a:rPr lang="en-US" dirty="0" err="1" smtClean="0"/>
              <a:t>Firstname</a:t>
            </a:r>
            <a:endParaRPr lang="en-US" dirty="0"/>
          </a:p>
        </p:txBody>
      </p:sp>
      <p:sp>
        <p:nvSpPr>
          <p:cNvPr id="23" name="Text Placeholder 21"/>
          <p:cNvSpPr>
            <a:spLocks noGrp="1"/>
          </p:cNvSpPr>
          <p:nvPr>
            <p:ph type="body" sz="quarter" idx="11" hasCustomPrompt="1"/>
          </p:nvPr>
        </p:nvSpPr>
        <p:spPr>
          <a:xfrm>
            <a:off x="603504" y="4965192"/>
            <a:ext cx="2102136" cy="353943"/>
          </a:xfrm>
          <a:prstGeom prst="rect">
            <a:avLst/>
          </a:prstGeom>
          <a:noFill/>
        </p:spPr>
        <p:txBody>
          <a:bodyPr wrap="none" rtlCol="0">
            <a:spAutoFit/>
          </a:bodyPr>
          <a:lstStyle>
            <a:lvl1pPr marL="0" indent="0">
              <a:buNone/>
              <a:defRPr lang="en-US" sz="1700" i="1" baseline="0" dirty="0">
                <a:solidFill>
                  <a:srgbClr val="2DE6F1"/>
                </a:solidFill>
                <a:latin typeface="Trebuchet MS"/>
                <a:cs typeface="Trebuchet MS"/>
              </a:defRPr>
            </a:lvl1pPr>
          </a:lstStyle>
          <a:p>
            <a:pPr marL="0" lvl="0"/>
            <a:r>
              <a:rPr lang="en-US" dirty="0" smtClean="0"/>
              <a:t>Title, Organization</a:t>
            </a:r>
            <a:endParaRPr lang="en-US" dirty="0"/>
          </a:p>
        </p:txBody>
      </p:sp>
      <p:pic>
        <p:nvPicPr>
          <p:cNvPr id="4" name="Picture 3" descr="Untitled-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0395" y="495179"/>
            <a:ext cx="1907812" cy="29492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8702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399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13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8900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9696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0322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2423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6176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78567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67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528" y="260648"/>
            <a:ext cx="8494720" cy="523220"/>
          </a:xfrm>
          <a:prstGeom prst="rect">
            <a:avLst/>
          </a:prstGeom>
          <a:noFill/>
        </p:spPr>
        <p:txBody>
          <a:bodyPr wrap="square" rtlCol="0">
            <a:spAutoFit/>
          </a:bodyPr>
          <a:lstStyle>
            <a:lvl1pPr>
              <a:defRPr lang="en-US" sz="2800" b="1">
                <a:solidFill>
                  <a:schemeClr val="bg1"/>
                </a:solidFill>
                <a:latin typeface="Trebuchet MS" pitchFamily="34" charset="0"/>
                <a:ea typeface="+mn-ea"/>
                <a:cs typeface="Arial" pitchFamily="34" charset="0"/>
              </a:defRPr>
            </a:lvl1pPr>
          </a:lstStyle>
          <a:p>
            <a:pPr marL="0" lvl="0" algn="l"/>
            <a:r>
              <a:rPr lang="en-US" dirty="0" smtClean="0"/>
              <a:t>Click to edit title</a:t>
            </a:r>
            <a:endParaRPr lang="en-US" dirty="0"/>
          </a:p>
        </p:txBody>
      </p:sp>
      <p:sp>
        <p:nvSpPr>
          <p:cNvPr id="3" name="Rectangle 2"/>
          <p:cNvSpPr/>
          <p:nvPr userDrawn="1"/>
        </p:nvSpPr>
        <p:spPr>
          <a:xfrm>
            <a:off x="0" y="1028733"/>
            <a:ext cx="9144000" cy="5472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Untitled-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528" y="6563790"/>
            <a:ext cx="1440160" cy="222633"/>
          </a:xfrm>
          <a:prstGeom prst="rect">
            <a:avLst/>
          </a:prstGeom>
        </p:spPr>
      </p:pic>
    </p:spTree>
    <p:extLst>
      <p:ext uri="{BB962C8B-B14F-4D97-AF65-F5344CB8AC3E}">
        <p14:creationId xmlns:p14="http://schemas.microsoft.com/office/powerpoint/2010/main" val="428215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0296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584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8329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755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3584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8165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5073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4841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45448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255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75000" y="0"/>
            <a:ext cx="10972800" cy="6858000"/>
          </a:xfrm>
          <a:prstGeom prst="rect">
            <a:avLst/>
          </a:prstGeom>
        </p:spPr>
      </p:pic>
      <p:sp>
        <p:nvSpPr>
          <p:cNvPr id="7" name="TextBox 6"/>
          <p:cNvSpPr txBox="1">
            <a:spLocks/>
          </p:cNvSpPr>
          <p:nvPr userDrawn="1"/>
        </p:nvSpPr>
        <p:spPr>
          <a:xfrm>
            <a:off x="755576" y="2372883"/>
            <a:ext cx="184666" cy="369332"/>
          </a:xfrm>
          <a:prstGeom prst="rect">
            <a:avLst/>
          </a:prstGeom>
          <a:noFill/>
        </p:spPr>
        <p:txBody>
          <a:bodyPr wrap="none" rtlCol="0">
            <a:spAutoFit/>
          </a:bodyPr>
          <a:lstStyle/>
          <a:p>
            <a:endParaRPr lang="en-US" dirty="0">
              <a:solidFill>
                <a:schemeClr val="bg1"/>
              </a:solidFill>
            </a:endParaRPr>
          </a:p>
        </p:txBody>
      </p:sp>
      <p:sp>
        <p:nvSpPr>
          <p:cNvPr id="8" name="Rectangle 7"/>
          <p:cNvSpPr/>
          <p:nvPr userDrawn="1"/>
        </p:nvSpPr>
        <p:spPr>
          <a:xfrm>
            <a:off x="590392" y="1570823"/>
            <a:ext cx="6573896" cy="792140"/>
          </a:xfrm>
          <a:prstGeom prst="rect">
            <a:avLst/>
          </a:prstGeom>
          <a:effectLst>
            <a:outerShdw dist="25400" dir="5400000" algn="tl" rotWithShape="0">
              <a:srgbClr val="841A07">
                <a:alpha val="50000"/>
              </a:srgbClr>
            </a:outerShdw>
          </a:effectLst>
        </p:spPr>
        <p:txBody>
          <a:bodyPr wrap="square">
            <a:spAutoFit/>
          </a:bodyPr>
          <a:lstStyle/>
          <a:p>
            <a:pPr>
              <a:lnSpc>
                <a:spcPct val="87000"/>
              </a:lnSpc>
            </a:pPr>
            <a:r>
              <a:rPr lang="en-US" sz="5100" b="1" dirty="0" smtClean="0">
                <a:solidFill>
                  <a:schemeClr val="bg1"/>
                </a:solidFill>
                <a:latin typeface="Trebuchet MS"/>
              </a:rPr>
              <a:t>Thank You</a:t>
            </a:r>
            <a:endParaRPr lang="en-US" sz="5100" b="1" dirty="0">
              <a:solidFill>
                <a:schemeClr val="bg1"/>
              </a:solidFill>
              <a:latin typeface="Trebuchet MS"/>
            </a:endParaRPr>
          </a:p>
        </p:txBody>
      </p:sp>
      <p:pic>
        <p:nvPicPr>
          <p:cNvPr id="12" name="Picture 11" descr="icon-in.png"/>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697680" y="5023551"/>
            <a:ext cx="360000" cy="359997"/>
          </a:xfrm>
          <a:prstGeom prst="rect">
            <a:avLst/>
          </a:prstGeom>
        </p:spPr>
      </p:pic>
      <p:pic>
        <p:nvPicPr>
          <p:cNvPr id="18" name="Picture 17" descr="epam-powered.png"/>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7956376" y="6093339"/>
            <a:ext cx="893115" cy="359997"/>
          </a:xfrm>
          <a:prstGeom prst="rect">
            <a:avLst/>
          </a:prstGeom>
        </p:spPr>
      </p:pic>
      <p:pic>
        <p:nvPicPr>
          <p:cNvPr id="19" name="Picture 18" descr="icon-mail.png"/>
          <p:cNvPicPr>
            <a:picLocks/>
          </p:cNvPicPr>
          <p:nvPr userDrawn="1"/>
        </p:nvPicPr>
        <p:blipFill>
          <a:blip r:embed="rId5" cstate="print">
            <a:extLst>
              <a:ext uri="{28A0092B-C50C-407E-A947-70E740481C1C}">
                <a14:useLocalDpi xmlns:a14="http://schemas.microsoft.com/office/drawing/2010/main" val="0"/>
              </a:ext>
            </a:extLst>
          </a:blip>
          <a:stretch>
            <a:fillRect/>
          </a:stretch>
        </p:blipFill>
        <p:spPr>
          <a:xfrm>
            <a:off x="691561" y="4244127"/>
            <a:ext cx="360000" cy="359997"/>
          </a:xfrm>
          <a:prstGeom prst="rect">
            <a:avLst/>
          </a:prstGeom>
        </p:spPr>
      </p:pic>
      <p:pic>
        <p:nvPicPr>
          <p:cNvPr id="21" name="Picture 20" descr="icon-blog.png"/>
          <p:cNvPicPr>
            <a:picLocks/>
          </p:cNvPicPr>
          <p:nvPr userDrawn="1"/>
        </p:nvPicPr>
        <p:blipFill>
          <a:blip r:embed="rId6" cstate="print">
            <a:extLst>
              <a:ext uri="{28A0092B-C50C-407E-A947-70E740481C1C}">
                <a14:useLocalDpi xmlns:a14="http://schemas.microsoft.com/office/drawing/2010/main" val="0"/>
              </a:ext>
            </a:extLst>
          </a:blip>
          <a:stretch>
            <a:fillRect/>
          </a:stretch>
        </p:blipFill>
        <p:spPr>
          <a:xfrm>
            <a:off x="694944" y="5805264"/>
            <a:ext cx="360000" cy="359997"/>
          </a:xfrm>
          <a:prstGeom prst="rect">
            <a:avLst/>
          </a:prstGeom>
        </p:spPr>
      </p:pic>
      <p:sp>
        <p:nvSpPr>
          <p:cNvPr id="25" name="Text Placeholder 18"/>
          <p:cNvSpPr>
            <a:spLocks noGrp="1"/>
          </p:cNvSpPr>
          <p:nvPr>
            <p:ph type="body" sz="quarter" idx="10" hasCustomPrompt="1"/>
          </p:nvPr>
        </p:nvSpPr>
        <p:spPr>
          <a:xfrm>
            <a:off x="604936" y="2708920"/>
            <a:ext cx="3463008" cy="477054"/>
          </a:xfrm>
          <a:prstGeom prst="rect">
            <a:avLst/>
          </a:prstGeom>
          <a:noFill/>
        </p:spPr>
        <p:txBody>
          <a:bodyPr wrap="square" rtlCol="0">
            <a:spAutoFit/>
          </a:bodyPr>
          <a:lstStyle>
            <a:lvl1pPr marL="0" indent="0">
              <a:buNone/>
              <a:defRPr lang="en-US" sz="2500" baseline="0" dirty="0">
                <a:solidFill>
                  <a:srgbClr val="FFFFFF"/>
                </a:solidFill>
                <a:latin typeface="Trebuchet MS"/>
                <a:cs typeface="Trebuchet MS"/>
              </a:defRPr>
            </a:lvl1pPr>
          </a:lstStyle>
          <a:p>
            <a:pPr marL="0" lvl="0"/>
            <a:r>
              <a:rPr lang="en-US" dirty="0" err="1" smtClean="0"/>
              <a:t>Lastname</a:t>
            </a:r>
            <a:r>
              <a:rPr lang="en-US" dirty="0" smtClean="0"/>
              <a:t> </a:t>
            </a:r>
            <a:r>
              <a:rPr lang="en-US" dirty="0" err="1" smtClean="0"/>
              <a:t>Firstname</a:t>
            </a:r>
            <a:endParaRPr lang="en-US" dirty="0"/>
          </a:p>
        </p:txBody>
      </p:sp>
      <p:sp>
        <p:nvSpPr>
          <p:cNvPr id="26" name="Text Placeholder 21"/>
          <p:cNvSpPr>
            <a:spLocks noGrp="1"/>
          </p:cNvSpPr>
          <p:nvPr>
            <p:ph type="body" sz="quarter" idx="11" hasCustomPrompt="1"/>
          </p:nvPr>
        </p:nvSpPr>
        <p:spPr>
          <a:xfrm>
            <a:off x="595792" y="3273667"/>
            <a:ext cx="2102136" cy="353943"/>
          </a:xfrm>
          <a:prstGeom prst="rect">
            <a:avLst/>
          </a:prstGeom>
          <a:noFill/>
        </p:spPr>
        <p:txBody>
          <a:bodyPr wrap="none" rtlCol="0">
            <a:spAutoFit/>
          </a:bodyPr>
          <a:lstStyle>
            <a:lvl1pPr marL="0" indent="0">
              <a:buNone/>
              <a:defRPr lang="en-US" sz="1700" i="1" baseline="0" dirty="0">
                <a:solidFill>
                  <a:srgbClr val="2DC5F1"/>
                </a:solidFill>
                <a:latin typeface="Trebuchet MS"/>
                <a:cs typeface="Trebuchet MS"/>
              </a:defRPr>
            </a:lvl1pPr>
          </a:lstStyle>
          <a:p>
            <a:pPr marL="0" lvl="0"/>
            <a:r>
              <a:rPr lang="en-US" dirty="0" smtClean="0"/>
              <a:t>Title, Organization</a:t>
            </a:r>
            <a:endParaRPr lang="en-US" dirty="0"/>
          </a:p>
        </p:txBody>
      </p:sp>
      <p:sp>
        <p:nvSpPr>
          <p:cNvPr id="29" name="Text Placeholder 27"/>
          <p:cNvSpPr>
            <a:spLocks noGrp="1"/>
          </p:cNvSpPr>
          <p:nvPr>
            <p:ph type="body" sz="quarter" idx="12"/>
          </p:nvPr>
        </p:nvSpPr>
        <p:spPr>
          <a:xfrm>
            <a:off x="1078992" y="4187952"/>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1" name="Text Placeholder 27"/>
          <p:cNvSpPr>
            <a:spLocks noGrp="1"/>
          </p:cNvSpPr>
          <p:nvPr>
            <p:ph type="body" sz="quarter" idx="13"/>
          </p:nvPr>
        </p:nvSpPr>
        <p:spPr>
          <a:xfrm>
            <a:off x="1078992" y="4974336"/>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3" name="Text Placeholder 27"/>
          <p:cNvSpPr>
            <a:spLocks noGrp="1"/>
          </p:cNvSpPr>
          <p:nvPr>
            <p:ph type="body" sz="quarter" idx="14"/>
          </p:nvPr>
        </p:nvSpPr>
        <p:spPr>
          <a:xfrm>
            <a:off x="1078992" y="5760720"/>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5" name="Text Placeholder 27"/>
          <p:cNvSpPr>
            <a:spLocks noGrp="1"/>
          </p:cNvSpPr>
          <p:nvPr>
            <p:ph type="body" sz="quarter" idx="15"/>
          </p:nvPr>
        </p:nvSpPr>
        <p:spPr>
          <a:xfrm>
            <a:off x="4937760" y="4187952"/>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sp>
        <p:nvSpPr>
          <p:cNvPr id="36" name="Text Placeholder 27"/>
          <p:cNvSpPr>
            <a:spLocks noGrp="1"/>
          </p:cNvSpPr>
          <p:nvPr>
            <p:ph type="body" sz="quarter" idx="16"/>
          </p:nvPr>
        </p:nvSpPr>
        <p:spPr>
          <a:xfrm>
            <a:off x="4937760" y="4974336"/>
            <a:ext cx="3232408" cy="477699"/>
          </a:xfrm>
          <a:prstGeom prst="rect">
            <a:avLst/>
          </a:prstGeom>
        </p:spPr>
        <p:txBody>
          <a:bodyPr vert="horz"/>
          <a:lstStyle>
            <a:lvl1pPr marL="0" indent="0">
              <a:buNone/>
              <a:defRPr lang="en-US" sz="1900" kern="1200" dirty="0">
                <a:solidFill>
                  <a:srgbClr val="FFFFFF"/>
                </a:solidFill>
                <a:latin typeface="Helvetica"/>
                <a:ea typeface="+mn-ea"/>
                <a:cs typeface="Helvetica"/>
              </a:defRPr>
            </a:lvl1pPr>
          </a:lstStyle>
          <a:p>
            <a:pPr lvl="0"/>
            <a:endParaRPr lang="en-US" dirty="0"/>
          </a:p>
        </p:txBody>
      </p:sp>
      <p:pic>
        <p:nvPicPr>
          <p:cNvPr id="40" name="Picture 39" descr="icon-skype.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59184" y="4238364"/>
            <a:ext cx="365760" cy="365760"/>
          </a:xfrm>
          <a:prstGeom prst="rect">
            <a:avLst/>
          </a:prstGeom>
        </p:spPr>
      </p:pic>
      <p:pic>
        <p:nvPicPr>
          <p:cNvPr id="41" name="Picture 40" descr="icon-tw.png"/>
          <p:cNvPicPr>
            <a:picLocks/>
          </p:cNvPicPr>
          <p:nvPr userDrawn="1"/>
        </p:nvPicPr>
        <p:blipFill>
          <a:blip r:embed="rId8" cstate="print">
            <a:extLst>
              <a:ext uri="{28A0092B-C50C-407E-A947-70E740481C1C}">
                <a14:useLocalDpi xmlns:a14="http://schemas.microsoft.com/office/drawing/2010/main" val="0"/>
              </a:ext>
            </a:extLst>
          </a:blip>
          <a:stretch>
            <a:fillRect/>
          </a:stretch>
        </p:blipFill>
        <p:spPr>
          <a:xfrm>
            <a:off x="4577760" y="5023551"/>
            <a:ext cx="360000" cy="359997"/>
          </a:xfrm>
          <a:prstGeom prst="rect">
            <a:avLst/>
          </a:prstGeom>
        </p:spPr>
      </p:pic>
      <p:pic>
        <p:nvPicPr>
          <p:cNvPr id="22" name="Picture 21" descr="Untitled-2.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70395" y="495179"/>
            <a:ext cx="1907812" cy="29492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81440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28371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43568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2197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358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4981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73898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69444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2484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9504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3691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86221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57352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67814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7973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47012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72589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7492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8C0598-E961-4391-BE32-CF24C62E8F49}"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36CF16-3CFF-4D8F-B4B0-AE2717F478B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0831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930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813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560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6986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D03DCE-5C49-4D73-983F-682B1CD02F3A}" type="datetimeFigureOut">
              <a:rPr lang="en-US">
                <a:solidFill>
                  <a:prstClr val="black">
                    <a:tint val="75000"/>
                  </a:prstClr>
                </a:solidFill>
              </a:rPr>
              <a:pPr/>
              <a:t>1/29/2014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21D43F-B503-4804-A4F3-2F49048EDF3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72615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6"/>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03DCE-5C49-4D73-983F-682B1CD02F3A}" type="datetimeFigureOut">
              <a:rPr lang="en-US" smtClean="0">
                <a:solidFill>
                  <a:prstClr val="black">
                    <a:tint val="75000"/>
                  </a:prstClr>
                </a:solidFill>
              </a:rPr>
              <a:pPr/>
              <a:t>1/29/2014</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21D43F-B503-4804-A4F3-2F49048EDF3B}"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30947123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C0598-E961-4391-BE32-CF24C62E8F49}" type="datetimeFigureOut">
              <a:rPr lang="en-US" smtClean="0">
                <a:solidFill>
                  <a:prstClr val="black">
                    <a:tint val="75000"/>
                  </a:prstClr>
                </a:solidFill>
              </a:rPr>
              <a:pPr/>
              <a:t>1/29/2014</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6CF16-3CFF-4D8F-B4B0-AE2717F478BE}"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141121552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C0598-E961-4391-BE32-CF24C62E8F49}" type="datetimeFigureOut">
              <a:rPr lang="en-US" smtClean="0">
                <a:solidFill>
                  <a:prstClr val="black">
                    <a:tint val="75000"/>
                  </a:prstClr>
                </a:solidFill>
              </a:rPr>
              <a:pPr/>
              <a:t>1/29/2014</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6CF16-3CFF-4D8F-B4B0-AE2717F478BE}"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159726442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C0598-E961-4391-BE32-CF24C62E8F49}" type="datetimeFigureOut">
              <a:rPr lang="en-US" smtClean="0">
                <a:solidFill>
                  <a:prstClr val="black">
                    <a:tint val="75000"/>
                  </a:prstClr>
                </a:solidFill>
              </a:rPr>
              <a:pPr/>
              <a:t>1/29/2014</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6CF16-3CFF-4D8F-B4B0-AE2717F478BE}"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367087848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jetbrains.com/profiler/" TargetMode="External"/><Relationship Id="rId2" Type="http://schemas.openxmlformats.org/officeDocument/2006/relationships/hyperlink" Target="http://memprofiler.com/" TargetMode="External"/><Relationship Id="rId1" Type="http://schemas.openxmlformats.org/officeDocument/2006/relationships/slideLayout" Target="../slideLayouts/slideLayout2.xml"/><Relationship Id="rId4" Type="http://schemas.openxmlformats.org/officeDocument/2006/relationships/hyperlink" Target="http://www.red-gate.com/products/dotnet-development/ants-performance-profiler/"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392" y="1724977"/>
            <a:ext cx="8374096" cy="2308324"/>
          </a:xfrm>
        </p:spPr>
        <p:txBody>
          <a:bodyPr/>
          <a:lstStyle/>
          <a:p>
            <a:r>
              <a:rPr lang="en-US" sz="4800" b="1" dirty="0" smtClean="0"/>
              <a:t>Garbage Collection and Memory Leak Avoidance in .NET</a:t>
            </a:r>
            <a:endParaRPr lang="en-US" sz="4800" b="1" dirty="0"/>
          </a:p>
        </p:txBody>
      </p:sp>
    </p:spTree>
    <p:extLst>
      <p:ext uri="{BB962C8B-B14F-4D97-AF65-F5344CB8AC3E}">
        <p14:creationId xmlns:p14="http://schemas.microsoft.com/office/powerpoint/2010/main" val="4149983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2933756"/>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0" name="Cube 69"/>
          <p:cNvSpPr/>
          <p:nvPr/>
        </p:nvSpPr>
        <p:spPr>
          <a:xfrm>
            <a:off x="783849" y="3082048"/>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Cube 71"/>
          <p:cNvSpPr/>
          <p:nvPr/>
        </p:nvSpPr>
        <p:spPr>
          <a:xfrm>
            <a:off x="1193773" y="3081954"/>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Cube 72"/>
          <p:cNvSpPr/>
          <p:nvPr/>
        </p:nvSpPr>
        <p:spPr>
          <a:xfrm>
            <a:off x="2010357" y="3084566"/>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Cube 74"/>
          <p:cNvSpPr/>
          <p:nvPr/>
        </p:nvSpPr>
        <p:spPr>
          <a:xfrm>
            <a:off x="3898560" y="3076182"/>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Cube 75"/>
          <p:cNvSpPr/>
          <p:nvPr/>
        </p:nvSpPr>
        <p:spPr>
          <a:xfrm>
            <a:off x="4715144" y="3078794"/>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Cube 77"/>
          <p:cNvSpPr/>
          <p:nvPr/>
        </p:nvSpPr>
        <p:spPr>
          <a:xfrm>
            <a:off x="5121804" y="3073685"/>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Cube 78"/>
          <p:cNvSpPr/>
          <p:nvPr/>
        </p:nvSpPr>
        <p:spPr>
          <a:xfrm>
            <a:off x="6796811" y="3084566"/>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Cube 80"/>
          <p:cNvSpPr/>
          <p:nvPr/>
        </p:nvSpPr>
        <p:spPr>
          <a:xfrm>
            <a:off x="1187447" y="3915406"/>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Cube 81"/>
          <p:cNvSpPr/>
          <p:nvPr/>
        </p:nvSpPr>
        <p:spPr>
          <a:xfrm>
            <a:off x="1597371" y="3915312"/>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Cube 83"/>
          <p:cNvSpPr/>
          <p:nvPr/>
        </p:nvSpPr>
        <p:spPr>
          <a:xfrm>
            <a:off x="2413955" y="3917924"/>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Cube 84"/>
          <p:cNvSpPr/>
          <p:nvPr/>
        </p:nvSpPr>
        <p:spPr>
          <a:xfrm>
            <a:off x="4302158" y="3909540"/>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Cube 86"/>
          <p:cNvSpPr/>
          <p:nvPr/>
        </p:nvSpPr>
        <p:spPr>
          <a:xfrm>
            <a:off x="5118742" y="3912152"/>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Cube 87"/>
          <p:cNvSpPr/>
          <p:nvPr/>
        </p:nvSpPr>
        <p:spPr>
          <a:xfrm>
            <a:off x="5960844" y="3889486"/>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Cube 89"/>
          <p:cNvSpPr/>
          <p:nvPr/>
        </p:nvSpPr>
        <p:spPr>
          <a:xfrm>
            <a:off x="3358056" y="3861049"/>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Straight Arrow Connector 96"/>
          <p:cNvCxnSpPr>
            <a:stCxn id="73" idx="3"/>
            <a:endCxn id="84" idx="0"/>
          </p:cNvCxnSpPr>
          <p:nvPr/>
        </p:nvCxnSpPr>
        <p:spPr>
          <a:xfrm>
            <a:off x="2202064" y="3567136"/>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0" idx="2"/>
            <a:endCxn id="84" idx="5"/>
          </p:cNvCxnSpPr>
          <p:nvPr/>
        </p:nvCxnSpPr>
        <p:spPr>
          <a:xfrm flipH="1" flipV="1">
            <a:off x="2918011" y="4098888"/>
            <a:ext cx="440045" cy="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2" idx="3"/>
            <a:endCxn id="82" idx="0"/>
          </p:cNvCxnSpPr>
          <p:nvPr/>
        </p:nvCxnSpPr>
        <p:spPr>
          <a:xfrm>
            <a:off x="1385480" y="3564524"/>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1" idx="0"/>
            <a:endCxn id="70" idx="3"/>
          </p:cNvCxnSpPr>
          <p:nvPr/>
        </p:nvCxnSpPr>
        <p:spPr>
          <a:xfrm flipH="1" flipV="1">
            <a:off x="975556" y="3564618"/>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5" idx="3"/>
            <a:endCxn id="85" idx="0"/>
          </p:cNvCxnSpPr>
          <p:nvPr/>
        </p:nvCxnSpPr>
        <p:spPr>
          <a:xfrm>
            <a:off x="4090267" y="3558752"/>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endCxn id="85" idx="2"/>
          </p:cNvCxnSpPr>
          <p:nvPr/>
        </p:nvCxnSpPr>
        <p:spPr>
          <a:xfrm>
            <a:off x="3862112" y="4072226"/>
            <a:ext cx="440046" cy="13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8" idx="5"/>
            <a:endCxn id="79" idx="2"/>
          </p:cNvCxnSpPr>
          <p:nvPr/>
        </p:nvCxnSpPr>
        <p:spPr>
          <a:xfrm>
            <a:off x="5625860" y="3254649"/>
            <a:ext cx="1170951" cy="131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11560" y="4721069"/>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Unmanaged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62" name="Cube 61"/>
          <p:cNvSpPr/>
          <p:nvPr/>
        </p:nvSpPr>
        <p:spPr>
          <a:xfrm>
            <a:off x="1193773" y="486936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Cube 62"/>
          <p:cNvSpPr/>
          <p:nvPr/>
        </p:nvSpPr>
        <p:spPr>
          <a:xfrm>
            <a:off x="2939146" y="486926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Cube 64"/>
          <p:cNvSpPr/>
          <p:nvPr/>
        </p:nvSpPr>
        <p:spPr>
          <a:xfrm>
            <a:off x="2010357" y="487187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Cube 65"/>
          <p:cNvSpPr/>
          <p:nvPr/>
        </p:nvSpPr>
        <p:spPr>
          <a:xfrm>
            <a:off x="4715144" y="486349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Cube 70"/>
          <p:cNvSpPr/>
          <p:nvPr/>
        </p:nvSpPr>
        <p:spPr>
          <a:xfrm>
            <a:off x="5407218" y="56182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Cube 76"/>
          <p:cNvSpPr/>
          <p:nvPr/>
        </p:nvSpPr>
        <p:spPr>
          <a:xfrm>
            <a:off x="873292" y="5702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Cube 79"/>
          <p:cNvSpPr/>
          <p:nvPr/>
        </p:nvSpPr>
        <p:spPr>
          <a:xfrm>
            <a:off x="1597371" y="570262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Cube 82"/>
          <p:cNvSpPr/>
          <p:nvPr/>
        </p:nvSpPr>
        <p:spPr>
          <a:xfrm>
            <a:off x="2413955" y="570523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Cube 85"/>
          <p:cNvSpPr/>
          <p:nvPr/>
        </p:nvSpPr>
        <p:spPr>
          <a:xfrm>
            <a:off x="4302158" y="569685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Cube 94"/>
          <p:cNvSpPr/>
          <p:nvPr/>
        </p:nvSpPr>
        <p:spPr>
          <a:xfrm>
            <a:off x="5617752" y="485990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Cube 95"/>
          <p:cNvSpPr/>
          <p:nvPr/>
        </p:nvSpPr>
        <p:spPr>
          <a:xfrm>
            <a:off x="3827145" y="487049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8" name="Straight Arrow Connector 97"/>
          <p:cNvCxnSpPr>
            <a:stCxn id="65" idx="3"/>
            <a:endCxn id="83" idx="0"/>
          </p:cNvCxnSpPr>
          <p:nvPr/>
        </p:nvCxnSpPr>
        <p:spPr>
          <a:xfrm>
            <a:off x="2202064" y="5354449"/>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6" idx="2"/>
            <a:endCxn id="83" idx="5"/>
          </p:cNvCxnSpPr>
          <p:nvPr/>
        </p:nvCxnSpPr>
        <p:spPr>
          <a:xfrm flipH="1">
            <a:off x="2918011" y="5172098"/>
            <a:ext cx="90913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3" idx="3"/>
            <a:endCxn id="80" idx="0"/>
          </p:cNvCxnSpPr>
          <p:nvPr/>
        </p:nvCxnSpPr>
        <p:spPr>
          <a:xfrm flipH="1">
            <a:off x="1909720" y="5351837"/>
            <a:ext cx="1221133"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7" idx="0"/>
            <a:endCxn id="62" idx="3"/>
          </p:cNvCxnSpPr>
          <p:nvPr/>
        </p:nvCxnSpPr>
        <p:spPr>
          <a:xfrm flipV="1">
            <a:off x="1185641" y="5351931"/>
            <a:ext cx="199839"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6" idx="3"/>
            <a:endCxn id="86" idx="0"/>
          </p:cNvCxnSpPr>
          <p:nvPr/>
        </p:nvCxnSpPr>
        <p:spPr>
          <a:xfrm flipH="1">
            <a:off x="4614507" y="5346065"/>
            <a:ext cx="292344"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6" idx="3"/>
            <a:endCxn id="86" idx="2"/>
          </p:cNvCxnSpPr>
          <p:nvPr/>
        </p:nvCxnSpPr>
        <p:spPr>
          <a:xfrm>
            <a:off x="4018852" y="5353062"/>
            <a:ext cx="283306" cy="64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0" idx="3"/>
            <a:endCxn id="63" idx="0"/>
          </p:cNvCxnSpPr>
          <p:nvPr/>
        </p:nvCxnSpPr>
        <p:spPr>
          <a:xfrm flipH="1">
            <a:off x="3251495" y="4343619"/>
            <a:ext cx="298268" cy="5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0" idx="3"/>
            <a:endCxn id="96" idx="0"/>
          </p:cNvCxnSpPr>
          <p:nvPr/>
        </p:nvCxnSpPr>
        <p:spPr>
          <a:xfrm>
            <a:off x="3549763" y="4343619"/>
            <a:ext cx="589731"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2" idx="3"/>
            <a:endCxn id="65" idx="0"/>
          </p:cNvCxnSpPr>
          <p:nvPr/>
        </p:nvCxnSpPr>
        <p:spPr>
          <a:xfrm>
            <a:off x="1789078" y="4397882"/>
            <a:ext cx="533628" cy="47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1" idx="3"/>
          </p:cNvCxnSpPr>
          <p:nvPr/>
        </p:nvCxnSpPr>
        <p:spPr>
          <a:xfrm>
            <a:off x="1379154" y="4397976"/>
            <a:ext cx="120642" cy="43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79" idx="3"/>
          </p:cNvCxnSpPr>
          <p:nvPr/>
        </p:nvCxnSpPr>
        <p:spPr>
          <a:xfrm flipH="1">
            <a:off x="6390151" y="3567136"/>
            <a:ext cx="598367" cy="29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7" idx="3"/>
            <a:endCxn id="95" idx="0"/>
          </p:cNvCxnSpPr>
          <p:nvPr/>
        </p:nvCxnSpPr>
        <p:spPr>
          <a:xfrm>
            <a:off x="5310449" y="4394722"/>
            <a:ext cx="619652" cy="46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5" idx="3"/>
            <a:endCxn id="71" idx="0"/>
          </p:cNvCxnSpPr>
          <p:nvPr/>
        </p:nvCxnSpPr>
        <p:spPr>
          <a:xfrm flipH="1">
            <a:off x="5719567" y="5342478"/>
            <a:ext cx="89892" cy="27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11560" y="1340768"/>
            <a:ext cx="8136904" cy="1461966"/>
          </a:xfrm>
          <a:prstGeom prst="rect">
            <a:avLst/>
          </a:prstGeom>
          <a:solidFill>
            <a:schemeClr val="bg1">
              <a:lumMod val="95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Application Roots</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55" name="TextBox 54"/>
          <p:cNvSpPr txBox="1"/>
          <p:nvPr/>
        </p:nvSpPr>
        <p:spPr>
          <a:xfrm>
            <a:off x="699333" y="1740157"/>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STATIC</a:t>
            </a:r>
            <a:endParaRPr lang="en-US" dirty="0">
              <a:solidFill>
                <a:schemeClr val="tx1">
                  <a:lumMod val="75000"/>
                  <a:lumOff val="25000"/>
                </a:schemeClr>
              </a:solidFill>
              <a:effectLst>
                <a:outerShdw blurRad="38100" dist="38100" dir="2700000" algn="tl">
                  <a:srgbClr val="000000">
                    <a:alpha val="43137"/>
                  </a:srgbClr>
                </a:outerShdw>
              </a:effectLst>
            </a:endParaRPr>
          </a:p>
        </p:txBody>
      </p:sp>
      <p:sp>
        <p:nvSpPr>
          <p:cNvPr id="56" name="TextBox 55"/>
          <p:cNvSpPr txBox="1"/>
          <p:nvPr/>
        </p:nvSpPr>
        <p:spPr>
          <a:xfrm>
            <a:off x="3635896" y="1752317"/>
            <a:ext cx="2085844" cy="338554"/>
          </a:xfrm>
          <a:prstGeom prst="rect">
            <a:avLst/>
          </a:prstGeom>
          <a:noFill/>
        </p:spPr>
        <p:txBody>
          <a:bodyPr wrap="square" rtlCol="0">
            <a:spAutoFit/>
          </a:bodyPr>
          <a:lstStyle/>
          <a:p>
            <a:pPr algn="ct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STACK</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7" name="TextBox 56"/>
          <p:cNvSpPr txBox="1"/>
          <p:nvPr/>
        </p:nvSpPr>
        <p:spPr>
          <a:xfrm>
            <a:off x="5903149" y="1767475"/>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CPU </a:t>
            </a: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REGISTERS</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8" name="Cube 57"/>
          <p:cNvSpPr/>
          <p:nvPr/>
        </p:nvSpPr>
        <p:spPr>
          <a:xfrm>
            <a:off x="828275" y="211966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Cube 59"/>
          <p:cNvSpPr/>
          <p:nvPr/>
        </p:nvSpPr>
        <p:spPr>
          <a:xfrm>
            <a:off x="1238199" y="211956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Cube 63"/>
          <p:cNvSpPr/>
          <p:nvPr/>
        </p:nvSpPr>
        <p:spPr>
          <a:xfrm>
            <a:off x="1644859" y="211956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Cube 66"/>
          <p:cNvSpPr/>
          <p:nvPr/>
        </p:nvSpPr>
        <p:spPr>
          <a:xfrm>
            <a:off x="2054783" y="212218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Cube 67"/>
          <p:cNvSpPr/>
          <p:nvPr/>
        </p:nvSpPr>
        <p:spPr>
          <a:xfrm>
            <a:off x="3533062" y="211640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Cube 68"/>
          <p:cNvSpPr/>
          <p:nvPr/>
        </p:nvSpPr>
        <p:spPr>
          <a:xfrm>
            <a:off x="3942986" y="211379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Cube 73"/>
          <p:cNvSpPr/>
          <p:nvPr/>
        </p:nvSpPr>
        <p:spPr>
          <a:xfrm>
            <a:off x="4349646" y="211379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Cube 88"/>
          <p:cNvSpPr/>
          <p:nvPr/>
        </p:nvSpPr>
        <p:spPr>
          <a:xfrm>
            <a:off x="4759570" y="211640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Cube 90"/>
          <p:cNvSpPr/>
          <p:nvPr/>
        </p:nvSpPr>
        <p:spPr>
          <a:xfrm>
            <a:off x="5166230" y="2111300"/>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Cube 92"/>
          <p:cNvSpPr/>
          <p:nvPr/>
        </p:nvSpPr>
        <p:spPr>
          <a:xfrm>
            <a:off x="6501427" y="210602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Cube 93"/>
          <p:cNvSpPr/>
          <p:nvPr/>
        </p:nvSpPr>
        <p:spPr>
          <a:xfrm>
            <a:off x="6911351" y="210864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5" name="Straight Arrow Connector 104"/>
          <p:cNvCxnSpPr>
            <a:stCxn id="58" idx="3"/>
            <a:endCxn id="70" idx="0"/>
          </p:cNvCxnSpPr>
          <p:nvPr/>
        </p:nvCxnSpPr>
        <p:spPr>
          <a:xfrm>
            <a:off x="1019982" y="2602233"/>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0" idx="3"/>
            <a:endCxn id="72" idx="0"/>
          </p:cNvCxnSpPr>
          <p:nvPr/>
        </p:nvCxnSpPr>
        <p:spPr>
          <a:xfrm>
            <a:off x="1429906" y="2602139"/>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7" idx="3"/>
            <a:endCxn id="73" idx="0"/>
          </p:cNvCxnSpPr>
          <p:nvPr/>
        </p:nvCxnSpPr>
        <p:spPr>
          <a:xfrm>
            <a:off x="2246490" y="2604751"/>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68" idx="3"/>
            <a:endCxn id="75" idx="0"/>
          </p:cNvCxnSpPr>
          <p:nvPr/>
        </p:nvCxnSpPr>
        <p:spPr>
          <a:xfrm>
            <a:off x="3724769" y="2598979"/>
            <a:ext cx="486140" cy="477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1" idx="3"/>
            <a:endCxn id="78" idx="0"/>
          </p:cNvCxnSpPr>
          <p:nvPr/>
        </p:nvCxnSpPr>
        <p:spPr>
          <a:xfrm>
            <a:off x="5357937" y="2593870"/>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3"/>
            <a:endCxn id="76" idx="0"/>
          </p:cNvCxnSpPr>
          <p:nvPr/>
        </p:nvCxnSpPr>
        <p:spPr>
          <a:xfrm>
            <a:off x="4951277" y="2598979"/>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3"/>
            <a:endCxn id="78" idx="0"/>
          </p:cNvCxnSpPr>
          <p:nvPr/>
        </p:nvCxnSpPr>
        <p:spPr>
          <a:xfrm>
            <a:off x="4951277" y="2598979"/>
            <a:ext cx="482876" cy="47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9" idx="3"/>
          </p:cNvCxnSpPr>
          <p:nvPr/>
        </p:nvCxnSpPr>
        <p:spPr>
          <a:xfrm flipH="1">
            <a:off x="4210909" y="2598979"/>
            <a:ext cx="740368" cy="463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74" idx="3"/>
            <a:endCxn id="76" idx="0"/>
          </p:cNvCxnSpPr>
          <p:nvPr/>
        </p:nvCxnSpPr>
        <p:spPr>
          <a:xfrm>
            <a:off x="4541353" y="2596367"/>
            <a:ext cx="486140" cy="482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3" idx="3"/>
            <a:endCxn id="88" idx="0"/>
          </p:cNvCxnSpPr>
          <p:nvPr/>
        </p:nvCxnSpPr>
        <p:spPr>
          <a:xfrm flipH="1">
            <a:off x="6273193" y="2588599"/>
            <a:ext cx="419941" cy="130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4" idx="3"/>
            <a:endCxn id="79" idx="0"/>
          </p:cNvCxnSpPr>
          <p:nvPr/>
        </p:nvCxnSpPr>
        <p:spPr>
          <a:xfrm>
            <a:off x="7103058" y="2591211"/>
            <a:ext cx="6102" cy="493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4" idx="3"/>
            <a:endCxn id="88" idx="0"/>
          </p:cNvCxnSpPr>
          <p:nvPr/>
        </p:nvCxnSpPr>
        <p:spPr>
          <a:xfrm flipH="1">
            <a:off x="6273193" y="2591211"/>
            <a:ext cx="829865" cy="1298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Cube 124"/>
          <p:cNvSpPr/>
          <p:nvPr/>
        </p:nvSpPr>
        <p:spPr>
          <a:xfrm>
            <a:off x="5568626" y="2105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7722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59" grpId="0" animBg="1"/>
      <p:bldP spid="54" grpId="0" animBg="1"/>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2933756"/>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0" name="Cube 69"/>
          <p:cNvSpPr/>
          <p:nvPr/>
        </p:nvSpPr>
        <p:spPr>
          <a:xfrm>
            <a:off x="783849" y="3082048"/>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Cube 71"/>
          <p:cNvSpPr/>
          <p:nvPr/>
        </p:nvSpPr>
        <p:spPr>
          <a:xfrm>
            <a:off x="1193773" y="3081954"/>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Cube 72"/>
          <p:cNvSpPr/>
          <p:nvPr/>
        </p:nvSpPr>
        <p:spPr>
          <a:xfrm>
            <a:off x="2010357" y="3084566"/>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Cube 74"/>
          <p:cNvSpPr/>
          <p:nvPr/>
        </p:nvSpPr>
        <p:spPr>
          <a:xfrm>
            <a:off x="3898560" y="3076182"/>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Cube 75"/>
          <p:cNvSpPr/>
          <p:nvPr/>
        </p:nvSpPr>
        <p:spPr>
          <a:xfrm>
            <a:off x="4715144" y="3078794"/>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Cube 77"/>
          <p:cNvSpPr/>
          <p:nvPr/>
        </p:nvSpPr>
        <p:spPr>
          <a:xfrm>
            <a:off x="5121804" y="3073685"/>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Cube 78"/>
          <p:cNvSpPr/>
          <p:nvPr/>
        </p:nvSpPr>
        <p:spPr>
          <a:xfrm>
            <a:off x="6796811" y="3084566"/>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Cube 80"/>
          <p:cNvSpPr/>
          <p:nvPr/>
        </p:nvSpPr>
        <p:spPr>
          <a:xfrm>
            <a:off x="1187447" y="3915406"/>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Cube 81"/>
          <p:cNvSpPr/>
          <p:nvPr/>
        </p:nvSpPr>
        <p:spPr>
          <a:xfrm>
            <a:off x="1597371" y="3915312"/>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Cube 83"/>
          <p:cNvSpPr/>
          <p:nvPr/>
        </p:nvSpPr>
        <p:spPr>
          <a:xfrm>
            <a:off x="2413955" y="3917924"/>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Cube 84"/>
          <p:cNvSpPr/>
          <p:nvPr/>
        </p:nvSpPr>
        <p:spPr>
          <a:xfrm>
            <a:off x="4302158" y="3909540"/>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Cube 86"/>
          <p:cNvSpPr/>
          <p:nvPr/>
        </p:nvSpPr>
        <p:spPr>
          <a:xfrm>
            <a:off x="5118742" y="3912152"/>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Cube 87"/>
          <p:cNvSpPr/>
          <p:nvPr/>
        </p:nvSpPr>
        <p:spPr>
          <a:xfrm>
            <a:off x="5960844" y="3889486"/>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Cube 89"/>
          <p:cNvSpPr/>
          <p:nvPr/>
        </p:nvSpPr>
        <p:spPr>
          <a:xfrm>
            <a:off x="3358056" y="3861049"/>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Straight Arrow Connector 96"/>
          <p:cNvCxnSpPr>
            <a:stCxn id="73" idx="3"/>
            <a:endCxn id="84" idx="0"/>
          </p:cNvCxnSpPr>
          <p:nvPr/>
        </p:nvCxnSpPr>
        <p:spPr>
          <a:xfrm>
            <a:off x="2202064" y="3567136"/>
            <a:ext cx="524240" cy="35078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0" idx="2"/>
            <a:endCxn id="84" idx="5"/>
          </p:cNvCxnSpPr>
          <p:nvPr/>
        </p:nvCxnSpPr>
        <p:spPr>
          <a:xfrm flipH="1" flipV="1">
            <a:off x="2918011" y="4098888"/>
            <a:ext cx="440045" cy="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2" idx="3"/>
            <a:endCxn id="82" idx="0"/>
          </p:cNvCxnSpPr>
          <p:nvPr/>
        </p:nvCxnSpPr>
        <p:spPr>
          <a:xfrm>
            <a:off x="1385480" y="3564524"/>
            <a:ext cx="524240" cy="35078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1" idx="0"/>
            <a:endCxn id="70" idx="3"/>
          </p:cNvCxnSpPr>
          <p:nvPr/>
        </p:nvCxnSpPr>
        <p:spPr>
          <a:xfrm flipH="1" flipV="1">
            <a:off x="975556" y="3564618"/>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5" idx="3"/>
            <a:endCxn id="85" idx="0"/>
          </p:cNvCxnSpPr>
          <p:nvPr/>
        </p:nvCxnSpPr>
        <p:spPr>
          <a:xfrm>
            <a:off x="4090267" y="3558752"/>
            <a:ext cx="524240" cy="35078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endCxn id="85" idx="2"/>
          </p:cNvCxnSpPr>
          <p:nvPr/>
        </p:nvCxnSpPr>
        <p:spPr>
          <a:xfrm>
            <a:off x="3862112" y="4072226"/>
            <a:ext cx="440046" cy="13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8" idx="5"/>
            <a:endCxn id="79" idx="2"/>
          </p:cNvCxnSpPr>
          <p:nvPr/>
        </p:nvCxnSpPr>
        <p:spPr>
          <a:xfrm>
            <a:off x="5625860" y="3254649"/>
            <a:ext cx="1170951" cy="131523"/>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11560" y="4721069"/>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Unmanaged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62" name="Cube 61"/>
          <p:cNvSpPr/>
          <p:nvPr/>
        </p:nvSpPr>
        <p:spPr>
          <a:xfrm>
            <a:off x="1193773" y="486936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Cube 62"/>
          <p:cNvSpPr/>
          <p:nvPr/>
        </p:nvSpPr>
        <p:spPr>
          <a:xfrm>
            <a:off x="2939146" y="486926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Cube 64"/>
          <p:cNvSpPr/>
          <p:nvPr/>
        </p:nvSpPr>
        <p:spPr>
          <a:xfrm>
            <a:off x="2010357" y="487187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Cube 65"/>
          <p:cNvSpPr/>
          <p:nvPr/>
        </p:nvSpPr>
        <p:spPr>
          <a:xfrm>
            <a:off x="4715144" y="486349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Cube 70"/>
          <p:cNvSpPr/>
          <p:nvPr/>
        </p:nvSpPr>
        <p:spPr>
          <a:xfrm>
            <a:off x="5407218" y="56182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Cube 76"/>
          <p:cNvSpPr/>
          <p:nvPr/>
        </p:nvSpPr>
        <p:spPr>
          <a:xfrm>
            <a:off x="873292" y="5702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Cube 79"/>
          <p:cNvSpPr/>
          <p:nvPr/>
        </p:nvSpPr>
        <p:spPr>
          <a:xfrm>
            <a:off x="1597371" y="570262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Cube 82"/>
          <p:cNvSpPr/>
          <p:nvPr/>
        </p:nvSpPr>
        <p:spPr>
          <a:xfrm>
            <a:off x="2413955" y="570523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Cube 85"/>
          <p:cNvSpPr/>
          <p:nvPr/>
        </p:nvSpPr>
        <p:spPr>
          <a:xfrm>
            <a:off x="4302158" y="569685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Cube 94"/>
          <p:cNvSpPr/>
          <p:nvPr/>
        </p:nvSpPr>
        <p:spPr>
          <a:xfrm>
            <a:off x="5617752" y="485990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Cube 95"/>
          <p:cNvSpPr/>
          <p:nvPr/>
        </p:nvSpPr>
        <p:spPr>
          <a:xfrm>
            <a:off x="3827145" y="487049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8" name="Straight Arrow Connector 97"/>
          <p:cNvCxnSpPr>
            <a:stCxn id="65" idx="3"/>
            <a:endCxn id="83" idx="0"/>
          </p:cNvCxnSpPr>
          <p:nvPr/>
        </p:nvCxnSpPr>
        <p:spPr>
          <a:xfrm>
            <a:off x="2202064" y="5354449"/>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6" idx="2"/>
            <a:endCxn id="83" idx="5"/>
          </p:cNvCxnSpPr>
          <p:nvPr/>
        </p:nvCxnSpPr>
        <p:spPr>
          <a:xfrm flipH="1">
            <a:off x="2918011" y="5172098"/>
            <a:ext cx="90913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3" idx="3"/>
            <a:endCxn id="80" idx="0"/>
          </p:cNvCxnSpPr>
          <p:nvPr/>
        </p:nvCxnSpPr>
        <p:spPr>
          <a:xfrm flipH="1">
            <a:off x="1909720" y="5351837"/>
            <a:ext cx="1221133"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7" idx="0"/>
            <a:endCxn id="62" idx="3"/>
          </p:cNvCxnSpPr>
          <p:nvPr/>
        </p:nvCxnSpPr>
        <p:spPr>
          <a:xfrm flipV="1">
            <a:off x="1185641" y="5351931"/>
            <a:ext cx="199839"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6" idx="3"/>
            <a:endCxn id="86" idx="0"/>
          </p:cNvCxnSpPr>
          <p:nvPr/>
        </p:nvCxnSpPr>
        <p:spPr>
          <a:xfrm flipH="1">
            <a:off x="4614507" y="5346065"/>
            <a:ext cx="292344"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6" idx="3"/>
            <a:endCxn id="86" idx="2"/>
          </p:cNvCxnSpPr>
          <p:nvPr/>
        </p:nvCxnSpPr>
        <p:spPr>
          <a:xfrm>
            <a:off x="4018852" y="5353062"/>
            <a:ext cx="283306" cy="64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0" idx="3"/>
            <a:endCxn id="63" idx="0"/>
          </p:cNvCxnSpPr>
          <p:nvPr/>
        </p:nvCxnSpPr>
        <p:spPr>
          <a:xfrm flipH="1">
            <a:off x="3251495" y="4343619"/>
            <a:ext cx="298268" cy="5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0" idx="3"/>
            <a:endCxn id="96" idx="0"/>
          </p:cNvCxnSpPr>
          <p:nvPr/>
        </p:nvCxnSpPr>
        <p:spPr>
          <a:xfrm>
            <a:off x="3549763" y="4343619"/>
            <a:ext cx="589731"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2" idx="3"/>
            <a:endCxn id="65" idx="0"/>
          </p:cNvCxnSpPr>
          <p:nvPr/>
        </p:nvCxnSpPr>
        <p:spPr>
          <a:xfrm>
            <a:off x="1789078" y="4397882"/>
            <a:ext cx="533628" cy="47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1" idx="3"/>
          </p:cNvCxnSpPr>
          <p:nvPr/>
        </p:nvCxnSpPr>
        <p:spPr>
          <a:xfrm>
            <a:off x="1379154" y="4397976"/>
            <a:ext cx="120642" cy="43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79" idx="3"/>
          </p:cNvCxnSpPr>
          <p:nvPr/>
        </p:nvCxnSpPr>
        <p:spPr>
          <a:xfrm flipH="1">
            <a:off x="6390151" y="3567136"/>
            <a:ext cx="598367" cy="297652"/>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7" idx="3"/>
            <a:endCxn id="95" idx="0"/>
          </p:cNvCxnSpPr>
          <p:nvPr/>
        </p:nvCxnSpPr>
        <p:spPr>
          <a:xfrm>
            <a:off x="5310449" y="4394722"/>
            <a:ext cx="619652" cy="46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5" idx="3"/>
            <a:endCxn id="71" idx="0"/>
          </p:cNvCxnSpPr>
          <p:nvPr/>
        </p:nvCxnSpPr>
        <p:spPr>
          <a:xfrm flipH="1">
            <a:off x="5719567" y="5342478"/>
            <a:ext cx="89892" cy="27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11560" y="1340768"/>
            <a:ext cx="8136904" cy="1461966"/>
          </a:xfrm>
          <a:prstGeom prst="rect">
            <a:avLst/>
          </a:prstGeom>
          <a:solidFill>
            <a:schemeClr val="bg1">
              <a:lumMod val="95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Application Roots</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55" name="TextBox 54"/>
          <p:cNvSpPr txBox="1"/>
          <p:nvPr/>
        </p:nvSpPr>
        <p:spPr>
          <a:xfrm>
            <a:off x="699333" y="1740157"/>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STATIC</a:t>
            </a:r>
            <a:endParaRPr lang="en-US" dirty="0">
              <a:solidFill>
                <a:schemeClr val="tx1">
                  <a:lumMod val="75000"/>
                  <a:lumOff val="25000"/>
                </a:schemeClr>
              </a:solidFill>
              <a:effectLst>
                <a:outerShdw blurRad="38100" dist="38100" dir="2700000" algn="tl">
                  <a:srgbClr val="000000">
                    <a:alpha val="43137"/>
                  </a:srgbClr>
                </a:outerShdw>
              </a:effectLst>
            </a:endParaRPr>
          </a:p>
        </p:txBody>
      </p:sp>
      <p:sp>
        <p:nvSpPr>
          <p:cNvPr id="56" name="TextBox 55"/>
          <p:cNvSpPr txBox="1"/>
          <p:nvPr/>
        </p:nvSpPr>
        <p:spPr>
          <a:xfrm>
            <a:off x="3635896" y="1752317"/>
            <a:ext cx="2085844" cy="338554"/>
          </a:xfrm>
          <a:prstGeom prst="rect">
            <a:avLst/>
          </a:prstGeom>
          <a:noFill/>
        </p:spPr>
        <p:txBody>
          <a:bodyPr wrap="square" rtlCol="0">
            <a:spAutoFit/>
          </a:bodyPr>
          <a:lstStyle/>
          <a:p>
            <a:pPr algn="ct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STACK</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7" name="TextBox 56"/>
          <p:cNvSpPr txBox="1"/>
          <p:nvPr/>
        </p:nvSpPr>
        <p:spPr>
          <a:xfrm>
            <a:off x="5903149" y="1767475"/>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CPU </a:t>
            </a: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REGISTERS</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8" name="Cube 57"/>
          <p:cNvSpPr/>
          <p:nvPr/>
        </p:nvSpPr>
        <p:spPr>
          <a:xfrm>
            <a:off x="828275" y="2119663"/>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Cube 59"/>
          <p:cNvSpPr/>
          <p:nvPr/>
        </p:nvSpPr>
        <p:spPr>
          <a:xfrm>
            <a:off x="1238199" y="211956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Cube 63"/>
          <p:cNvSpPr/>
          <p:nvPr/>
        </p:nvSpPr>
        <p:spPr>
          <a:xfrm>
            <a:off x="1644859" y="211956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Cube 66"/>
          <p:cNvSpPr/>
          <p:nvPr/>
        </p:nvSpPr>
        <p:spPr>
          <a:xfrm>
            <a:off x="2054783" y="2122181"/>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Cube 67"/>
          <p:cNvSpPr/>
          <p:nvPr/>
        </p:nvSpPr>
        <p:spPr>
          <a:xfrm>
            <a:off x="3533062" y="211640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Cube 68"/>
          <p:cNvSpPr/>
          <p:nvPr/>
        </p:nvSpPr>
        <p:spPr>
          <a:xfrm>
            <a:off x="3942986" y="2113797"/>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Cube 73"/>
          <p:cNvSpPr/>
          <p:nvPr/>
        </p:nvSpPr>
        <p:spPr>
          <a:xfrm>
            <a:off x="4349646" y="2113797"/>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Cube 88"/>
          <p:cNvSpPr/>
          <p:nvPr/>
        </p:nvSpPr>
        <p:spPr>
          <a:xfrm>
            <a:off x="4759570" y="211640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Cube 90"/>
          <p:cNvSpPr/>
          <p:nvPr/>
        </p:nvSpPr>
        <p:spPr>
          <a:xfrm>
            <a:off x="5166230" y="2111300"/>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Cube 92"/>
          <p:cNvSpPr/>
          <p:nvPr/>
        </p:nvSpPr>
        <p:spPr>
          <a:xfrm>
            <a:off x="6501427" y="210602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Cube 93"/>
          <p:cNvSpPr/>
          <p:nvPr/>
        </p:nvSpPr>
        <p:spPr>
          <a:xfrm>
            <a:off x="6911351" y="2108641"/>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5" name="Straight Arrow Connector 104"/>
          <p:cNvCxnSpPr>
            <a:stCxn id="58" idx="3"/>
            <a:endCxn id="70" idx="0"/>
          </p:cNvCxnSpPr>
          <p:nvPr/>
        </p:nvCxnSpPr>
        <p:spPr>
          <a:xfrm>
            <a:off x="1019982" y="2602233"/>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0" idx="3"/>
            <a:endCxn id="72" idx="0"/>
          </p:cNvCxnSpPr>
          <p:nvPr/>
        </p:nvCxnSpPr>
        <p:spPr>
          <a:xfrm>
            <a:off x="1429906" y="2602139"/>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7" idx="3"/>
            <a:endCxn id="73" idx="0"/>
          </p:cNvCxnSpPr>
          <p:nvPr/>
        </p:nvCxnSpPr>
        <p:spPr>
          <a:xfrm>
            <a:off x="2246490" y="2604751"/>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68" idx="3"/>
            <a:endCxn id="75" idx="0"/>
          </p:cNvCxnSpPr>
          <p:nvPr/>
        </p:nvCxnSpPr>
        <p:spPr>
          <a:xfrm>
            <a:off x="3724769" y="2598979"/>
            <a:ext cx="486140" cy="477203"/>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1" idx="3"/>
            <a:endCxn id="78" idx="0"/>
          </p:cNvCxnSpPr>
          <p:nvPr/>
        </p:nvCxnSpPr>
        <p:spPr>
          <a:xfrm>
            <a:off x="5357937" y="2593870"/>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3"/>
            <a:endCxn id="76" idx="0"/>
          </p:cNvCxnSpPr>
          <p:nvPr/>
        </p:nvCxnSpPr>
        <p:spPr>
          <a:xfrm>
            <a:off x="4951277" y="2598979"/>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3"/>
            <a:endCxn id="78" idx="0"/>
          </p:cNvCxnSpPr>
          <p:nvPr/>
        </p:nvCxnSpPr>
        <p:spPr>
          <a:xfrm>
            <a:off x="4951277" y="2598979"/>
            <a:ext cx="482876" cy="474706"/>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9" idx="3"/>
          </p:cNvCxnSpPr>
          <p:nvPr/>
        </p:nvCxnSpPr>
        <p:spPr>
          <a:xfrm flipH="1">
            <a:off x="4210909" y="2598979"/>
            <a:ext cx="740368" cy="463190"/>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74" idx="3"/>
            <a:endCxn id="76" idx="0"/>
          </p:cNvCxnSpPr>
          <p:nvPr/>
        </p:nvCxnSpPr>
        <p:spPr>
          <a:xfrm>
            <a:off x="4541353" y="2596367"/>
            <a:ext cx="486140" cy="482427"/>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3" idx="3"/>
            <a:endCxn id="88" idx="0"/>
          </p:cNvCxnSpPr>
          <p:nvPr/>
        </p:nvCxnSpPr>
        <p:spPr>
          <a:xfrm flipH="1">
            <a:off x="6273193" y="2588599"/>
            <a:ext cx="419941" cy="1300887"/>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4" idx="3"/>
            <a:endCxn id="79" idx="0"/>
          </p:cNvCxnSpPr>
          <p:nvPr/>
        </p:nvCxnSpPr>
        <p:spPr>
          <a:xfrm>
            <a:off x="7103058" y="2591211"/>
            <a:ext cx="6102" cy="49335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4" idx="3"/>
            <a:endCxn id="88" idx="0"/>
          </p:cNvCxnSpPr>
          <p:nvPr/>
        </p:nvCxnSpPr>
        <p:spPr>
          <a:xfrm flipH="1">
            <a:off x="6273193" y="2591211"/>
            <a:ext cx="829865" cy="129827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5" name="Cube 124"/>
          <p:cNvSpPr/>
          <p:nvPr/>
        </p:nvSpPr>
        <p:spPr>
          <a:xfrm>
            <a:off x="5568626" y="210571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1413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59" grpId="0" animBg="1"/>
      <p:bldP spid="54" grpId="0" animBg="1"/>
      <p:bldP spid="55" grpId="0"/>
      <p:bldP spid="56" grpId="0"/>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2933756"/>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0" name="Cube 69"/>
          <p:cNvSpPr/>
          <p:nvPr/>
        </p:nvSpPr>
        <p:spPr>
          <a:xfrm>
            <a:off x="783849" y="3082048"/>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Cube 71"/>
          <p:cNvSpPr/>
          <p:nvPr/>
        </p:nvSpPr>
        <p:spPr>
          <a:xfrm>
            <a:off x="1193773" y="3081954"/>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Cube 72"/>
          <p:cNvSpPr/>
          <p:nvPr/>
        </p:nvSpPr>
        <p:spPr>
          <a:xfrm>
            <a:off x="2010357" y="3084566"/>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Cube 74"/>
          <p:cNvSpPr/>
          <p:nvPr/>
        </p:nvSpPr>
        <p:spPr>
          <a:xfrm>
            <a:off x="3898560" y="3076182"/>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Cube 75"/>
          <p:cNvSpPr/>
          <p:nvPr/>
        </p:nvSpPr>
        <p:spPr>
          <a:xfrm>
            <a:off x="4715144" y="3078794"/>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Cube 77"/>
          <p:cNvSpPr/>
          <p:nvPr/>
        </p:nvSpPr>
        <p:spPr>
          <a:xfrm>
            <a:off x="5121804" y="3073685"/>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Cube 78"/>
          <p:cNvSpPr/>
          <p:nvPr/>
        </p:nvSpPr>
        <p:spPr>
          <a:xfrm>
            <a:off x="6796811" y="3084566"/>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Cube 80"/>
          <p:cNvSpPr/>
          <p:nvPr/>
        </p:nvSpPr>
        <p:spPr>
          <a:xfrm>
            <a:off x="1187447" y="3915406"/>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Cube 81"/>
          <p:cNvSpPr/>
          <p:nvPr/>
        </p:nvSpPr>
        <p:spPr>
          <a:xfrm>
            <a:off x="1597371" y="3915312"/>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Cube 83"/>
          <p:cNvSpPr/>
          <p:nvPr/>
        </p:nvSpPr>
        <p:spPr>
          <a:xfrm>
            <a:off x="2413955" y="3917924"/>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Cube 84"/>
          <p:cNvSpPr/>
          <p:nvPr/>
        </p:nvSpPr>
        <p:spPr>
          <a:xfrm>
            <a:off x="4302158" y="3909540"/>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Cube 86"/>
          <p:cNvSpPr/>
          <p:nvPr/>
        </p:nvSpPr>
        <p:spPr>
          <a:xfrm>
            <a:off x="5118742" y="3912152"/>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Cube 87"/>
          <p:cNvSpPr/>
          <p:nvPr/>
        </p:nvSpPr>
        <p:spPr>
          <a:xfrm>
            <a:off x="5960844" y="3889486"/>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Cube 89"/>
          <p:cNvSpPr/>
          <p:nvPr/>
        </p:nvSpPr>
        <p:spPr>
          <a:xfrm>
            <a:off x="3358056" y="3861049"/>
            <a:ext cx="504056" cy="48257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Straight Arrow Connector 96"/>
          <p:cNvCxnSpPr>
            <a:stCxn id="73" idx="3"/>
            <a:endCxn id="84" idx="0"/>
          </p:cNvCxnSpPr>
          <p:nvPr/>
        </p:nvCxnSpPr>
        <p:spPr>
          <a:xfrm>
            <a:off x="2202064" y="3567136"/>
            <a:ext cx="524240" cy="35078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0" idx="2"/>
            <a:endCxn id="84" idx="5"/>
          </p:cNvCxnSpPr>
          <p:nvPr/>
        </p:nvCxnSpPr>
        <p:spPr>
          <a:xfrm flipH="1" flipV="1">
            <a:off x="2918011" y="4098888"/>
            <a:ext cx="440045" cy="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2" idx="3"/>
            <a:endCxn id="82" idx="0"/>
          </p:cNvCxnSpPr>
          <p:nvPr/>
        </p:nvCxnSpPr>
        <p:spPr>
          <a:xfrm>
            <a:off x="1385480" y="3564524"/>
            <a:ext cx="524240" cy="35078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1" idx="0"/>
            <a:endCxn id="70" idx="3"/>
          </p:cNvCxnSpPr>
          <p:nvPr/>
        </p:nvCxnSpPr>
        <p:spPr>
          <a:xfrm flipH="1" flipV="1">
            <a:off x="975556" y="3564618"/>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5" idx="3"/>
            <a:endCxn id="85" idx="0"/>
          </p:cNvCxnSpPr>
          <p:nvPr/>
        </p:nvCxnSpPr>
        <p:spPr>
          <a:xfrm>
            <a:off x="4090267" y="3558752"/>
            <a:ext cx="524240" cy="35078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endCxn id="85" idx="2"/>
          </p:cNvCxnSpPr>
          <p:nvPr/>
        </p:nvCxnSpPr>
        <p:spPr>
          <a:xfrm>
            <a:off x="3862112" y="4072226"/>
            <a:ext cx="440046" cy="13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8" idx="5"/>
            <a:endCxn id="79" idx="2"/>
          </p:cNvCxnSpPr>
          <p:nvPr/>
        </p:nvCxnSpPr>
        <p:spPr>
          <a:xfrm>
            <a:off x="5625860" y="3254649"/>
            <a:ext cx="1170951" cy="131523"/>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11560" y="4721069"/>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Unmanaged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62" name="Cube 61"/>
          <p:cNvSpPr/>
          <p:nvPr/>
        </p:nvSpPr>
        <p:spPr>
          <a:xfrm>
            <a:off x="1193773" y="486936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Cube 62"/>
          <p:cNvSpPr/>
          <p:nvPr/>
        </p:nvSpPr>
        <p:spPr>
          <a:xfrm>
            <a:off x="2939146" y="486926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Cube 64"/>
          <p:cNvSpPr/>
          <p:nvPr/>
        </p:nvSpPr>
        <p:spPr>
          <a:xfrm>
            <a:off x="2010357" y="487187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Cube 65"/>
          <p:cNvSpPr/>
          <p:nvPr/>
        </p:nvSpPr>
        <p:spPr>
          <a:xfrm>
            <a:off x="4715144" y="486349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Cube 70"/>
          <p:cNvSpPr/>
          <p:nvPr/>
        </p:nvSpPr>
        <p:spPr>
          <a:xfrm>
            <a:off x="5407218" y="56182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Cube 76"/>
          <p:cNvSpPr/>
          <p:nvPr/>
        </p:nvSpPr>
        <p:spPr>
          <a:xfrm>
            <a:off x="873292" y="5702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Cube 79"/>
          <p:cNvSpPr/>
          <p:nvPr/>
        </p:nvSpPr>
        <p:spPr>
          <a:xfrm>
            <a:off x="1597371" y="570262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Cube 82"/>
          <p:cNvSpPr/>
          <p:nvPr/>
        </p:nvSpPr>
        <p:spPr>
          <a:xfrm>
            <a:off x="2413955" y="570523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Cube 85"/>
          <p:cNvSpPr/>
          <p:nvPr/>
        </p:nvSpPr>
        <p:spPr>
          <a:xfrm>
            <a:off x="4302158" y="569685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Cube 94"/>
          <p:cNvSpPr/>
          <p:nvPr/>
        </p:nvSpPr>
        <p:spPr>
          <a:xfrm>
            <a:off x="5617752" y="485990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Cube 95"/>
          <p:cNvSpPr/>
          <p:nvPr/>
        </p:nvSpPr>
        <p:spPr>
          <a:xfrm>
            <a:off x="3827145" y="487049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8" name="Straight Arrow Connector 97"/>
          <p:cNvCxnSpPr>
            <a:stCxn id="65" idx="3"/>
            <a:endCxn id="83" idx="0"/>
          </p:cNvCxnSpPr>
          <p:nvPr/>
        </p:nvCxnSpPr>
        <p:spPr>
          <a:xfrm>
            <a:off x="2202064" y="5354449"/>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6" idx="2"/>
            <a:endCxn id="83" idx="5"/>
          </p:cNvCxnSpPr>
          <p:nvPr/>
        </p:nvCxnSpPr>
        <p:spPr>
          <a:xfrm flipH="1">
            <a:off x="2918011" y="5172098"/>
            <a:ext cx="90913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3" idx="3"/>
            <a:endCxn id="80" idx="0"/>
          </p:cNvCxnSpPr>
          <p:nvPr/>
        </p:nvCxnSpPr>
        <p:spPr>
          <a:xfrm flipH="1">
            <a:off x="1909720" y="5351837"/>
            <a:ext cx="1221133"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7" idx="0"/>
            <a:endCxn id="62" idx="3"/>
          </p:cNvCxnSpPr>
          <p:nvPr/>
        </p:nvCxnSpPr>
        <p:spPr>
          <a:xfrm flipV="1">
            <a:off x="1185641" y="5351931"/>
            <a:ext cx="199839"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6" idx="3"/>
            <a:endCxn id="86" idx="0"/>
          </p:cNvCxnSpPr>
          <p:nvPr/>
        </p:nvCxnSpPr>
        <p:spPr>
          <a:xfrm flipH="1">
            <a:off x="4614507" y="5346065"/>
            <a:ext cx="292344"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6" idx="3"/>
            <a:endCxn id="86" idx="2"/>
          </p:cNvCxnSpPr>
          <p:nvPr/>
        </p:nvCxnSpPr>
        <p:spPr>
          <a:xfrm>
            <a:off x="4018852" y="5353062"/>
            <a:ext cx="283306" cy="64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0" idx="3"/>
            <a:endCxn id="63" idx="0"/>
          </p:cNvCxnSpPr>
          <p:nvPr/>
        </p:nvCxnSpPr>
        <p:spPr>
          <a:xfrm flipH="1">
            <a:off x="3251495" y="4343619"/>
            <a:ext cx="298268" cy="5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0" idx="3"/>
            <a:endCxn id="96" idx="0"/>
          </p:cNvCxnSpPr>
          <p:nvPr/>
        </p:nvCxnSpPr>
        <p:spPr>
          <a:xfrm>
            <a:off x="3549763" y="4343619"/>
            <a:ext cx="589731"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2" idx="3"/>
            <a:endCxn id="65" idx="0"/>
          </p:cNvCxnSpPr>
          <p:nvPr/>
        </p:nvCxnSpPr>
        <p:spPr>
          <a:xfrm>
            <a:off x="1789078" y="4397882"/>
            <a:ext cx="533628" cy="47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1" idx="3"/>
          </p:cNvCxnSpPr>
          <p:nvPr/>
        </p:nvCxnSpPr>
        <p:spPr>
          <a:xfrm>
            <a:off x="1379154" y="4397976"/>
            <a:ext cx="120642" cy="43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79" idx="3"/>
          </p:cNvCxnSpPr>
          <p:nvPr/>
        </p:nvCxnSpPr>
        <p:spPr>
          <a:xfrm flipH="1">
            <a:off x="6390151" y="3567136"/>
            <a:ext cx="598367" cy="297652"/>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7" idx="3"/>
            <a:endCxn id="95" idx="0"/>
          </p:cNvCxnSpPr>
          <p:nvPr/>
        </p:nvCxnSpPr>
        <p:spPr>
          <a:xfrm>
            <a:off x="5310449" y="4394722"/>
            <a:ext cx="619652" cy="46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5" idx="3"/>
            <a:endCxn id="71" idx="0"/>
          </p:cNvCxnSpPr>
          <p:nvPr/>
        </p:nvCxnSpPr>
        <p:spPr>
          <a:xfrm flipH="1">
            <a:off x="5719567" y="5342478"/>
            <a:ext cx="89892" cy="27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11560" y="1340768"/>
            <a:ext cx="8136904" cy="1461966"/>
          </a:xfrm>
          <a:prstGeom prst="rect">
            <a:avLst/>
          </a:prstGeom>
          <a:solidFill>
            <a:schemeClr val="bg1">
              <a:lumMod val="95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Application Roots</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55" name="TextBox 54"/>
          <p:cNvSpPr txBox="1"/>
          <p:nvPr/>
        </p:nvSpPr>
        <p:spPr>
          <a:xfrm>
            <a:off x="699333" y="1740157"/>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STATIC</a:t>
            </a:r>
            <a:endParaRPr lang="en-US" dirty="0">
              <a:solidFill>
                <a:schemeClr val="tx1">
                  <a:lumMod val="75000"/>
                  <a:lumOff val="25000"/>
                </a:schemeClr>
              </a:solidFill>
              <a:effectLst>
                <a:outerShdw blurRad="38100" dist="38100" dir="2700000" algn="tl">
                  <a:srgbClr val="000000">
                    <a:alpha val="43137"/>
                  </a:srgbClr>
                </a:outerShdw>
              </a:effectLst>
            </a:endParaRPr>
          </a:p>
        </p:txBody>
      </p:sp>
      <p:sp>
        <p:nvSpPr>
          <p:cNvPr id="56" name="TextBox 55"/>
          <p:cNvSpPr txBox="1"/>
          <p:nvPr/>
        </p:nvSpPr>
        <p:spPr>
          <a:xfrm>
            <a:off x="3635896" y="1752317"/>
            <a:ext cx="2085844" cy="338554"/>
          </a:xfrm>
          <a:prstGeom prst="rect">
            <a:avLst/>
          </a:prstGeom>
          <a:noFill/>
        </p:spPr>
        <p:txBody>
          <a:bodyPr wrap="square" rtlCol="0">
            <a:spAutoFit/>
          </a:bodyPr>
          <a:lstStyle/>
          <a:p>
            <a:pPr algn="ct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STACK</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7" name="TextBox 56"/>
          <p:cNvSpPr txBox="1"/>
          <p:nvPr/>
        </p:nvSpPr>
        <p:spPr>
          <a:xfrm>
            <a:off x="5903149" y="1767475"/>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CPU </a:t>
            </a: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REGISTERS</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8" name="Cube 57"/>
          <p:cNvSpPr/>
          <p:nvPr/>
        </p:nvSpPr>
        <p:spPr>
          <a:xfrm>
            <a:off x="828275" y="2119663"/>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Cube 59"/>
          <p:cNvSpPr/>
          <p:nvPr/>
        </p:nvSpPr>
        <p:spPr>
          <a:xfrm>
            <a:off x="1238199" y="211956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Cube 63"/>
          <p:cNvSpPr/>
          <p:nvPr/>
        </p:nvSpPr>
        <p:spPr>
          <a:xfrm>
            <a:off x="1644859" y="211956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Cube 66"/>
          <p:cNvSpPr/>
          <p:nvPr/>
        </p:nvSpPr>
        <p:spPr>
          <a:xfrm>
            <a:off x="2054783" y="2122181"/>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Cube 67"/>
          <p:cNvSpPr/>
          <p:nvPr/>
        </p:nvSpPr>
        <p:spPr>
          <a:xfrm>
            <a:off x="3533062" y="211640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Cube 68"/>
          <p:cNvSpPr/>
          <p:nvPr/>
        </p:nvSpPr>
        <p:spPr>
          <a:xfrm>
            <a:off x="3942986" y="2113797"/>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Cube 73"/>
          <p:cNvSpPr/>
          <p:nvPr/>
        </p:nvSpPr>
        <p:spPr>
          <a:xfrm>
            <a:off x="4349646" y="2113797"/>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Cube 88"/>
          <p:cNvSpPr/>
          <p:nvPr/>
        </p:nvSpPr>
        <p:spPr>
          <a:xfrm>
            <a:off x="4759570" y="211640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Cube 90"/>
          <p:cNvSpPr/>
          <p:nvPr/>
        </p:nvSpPr>
        <p:spPr>
          <a:xfrm>
            <a:off x="5166230" y="2111300"/>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Cube 92"/>
          <p:cNvSpPr/>
          <p:nvPr/>
        </p:nvSpPr>
        <p:spPr>
          <a:xfrm>
            <a:off x="6501427" y="210602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Cube 93"/>
          <p:cNvSpPr/>
          <p:nvPr/>
        </p:nvSpPr>
        <p:spPr>
          <a:xfrm>
            <a:off x="6911351" y="2108641"/>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5" name="Straight Arrow Connector 104"/>
          <p:cNvCxnSpPr>
            <a:stCxn id="58" idx="3"/>
            <a:endCxn id="70" idx="0"/>
          </p:cNvCxnSpPr>
          <p:nvPr/>
        </p:nvCxnSpPr>
        <p:spPr>
          <a:xfrm>
            <a:off x="1019982" y="2602233"/>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0" idx="3"/>
            <a:endCxn id="72" idx="0"/>
          </p:cNvCxnSpPr>
          <p:nvPr/>
        </p:nvCxnSpPr>
        <p:spPr>
          <a:xfrm>
            <a:off x="1429906" y="2602139"/>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7" idx="3"/>
            <a:endCxn id="73" idx="0"/>
          </p:cNvCxnSpPr>
          <p:nvPr/>
        </p:nvCxnSpPr>
        <p:spPr>
          <a:xfrm>
            <a:off x="2246490" y="2604751"/>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68" idx="3"/>
            <a:endCxn id="75" idx="0"/>
          </p:cNvCxnSpPr>
          <p:nvPr/>
        </p:nvCxnSpPr>
        <p:spPr>
          <a:xfrm>
            <a:off x="3724769" y="2598979"/>
            <a:ext cx="486140" cy="477203"/>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1" idx="3"/>
            <a:endCxn id="78" idx="0"/>
          </p:cNvCxnSpPr>
          <p:nvPr/>
        </p:nvCxnSpPr>
        <p:spPr>
          <a:xfrm>
            <a:off x="5357937" y="2593870"/>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3"/>
            <a:endCxn id="76" idx="0"/>
          </p:cNvCxnSpPr>
          <p:nvPr/>
        </p:nvCxnSpPr>
        <p:spPr>
          <a:xfrm>
            <a:off x="4951277" y="2598979"/>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3"/>
            <a:endCxn id="78" idx="0"/>
          </p:cNvCxnSpPr>
          <p:nvPr/>
        </p:nvCxnSpPr>
        <p:spPr>
          <a:xfrm>
            <a:off x="4951277" y="2598979"/>
            <a:ext cx="482876" cy="474706"/>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9" idx="3"/>
          </p:cNvCxnSpPr>
          <p:nvPr/>
        </p:nvCxnSpPr>
        <p:spPr>
          <a:xfrm flipH="1">
            <a:off x="4210909" y="2598979"/>
            <a:ext cx="740368" cy="463190"/>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74" idx="3"/>
            <a:endCxn id="76" idx="0"/>
          </p:cNvCxnSpPr>
          <p:nvPr/>
        </p:nvCxnSpPr>
        <p:spPr>
          <a:xfrm>
            <a:off x="4541353" y="2596367"/>
            <a:ext cx="486140" cy="482427"/>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3" idx="3"/>
            <a:endCxn id="88" idx="0"/>
          </p:cNvCxnSpPr>
          <p:nvPr/>
        </p:nvCxnSpPr>
        <p:spPr>
          <a:xfrm flipH="1">
            <a:off x="6273193" y="2588599"/>
            <a:ext cx="419941" cy="1300887"/>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4" idx="3"/>
            <a:endCxn id="79" idx="0"/>
          </p:cNvCxnSpPr>
          <p:nvPr/>
        </p:nvCxnSpPr>
        <p:spPr>
          <a:xfrm>
            <a:off x="7103058" y="2591211"/>
            <a:ext cx="6102" cy="49335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4" idx="3"/>
            <a:endCxn id="88" idx="0"/>
          </p:cNvCxnSpPr>
          <p:nvPr/>
        </p:nvCxnSpPr>
        <p:spPr>
          <a:xfrm flipH="1">
            <a:off x="6273193" y="2591211"/>
            <a:ext cx="829865" cy="129827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5" name="Cube 124"/>
          <p:cNvSpPr/>
          <p:nvPr/>
        </p:nvSpPr>
        <p:spPr>
          <a:xfrm>
            <a:off x="5568626" y="210571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1604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59" grpId="0" animBg="1"/>
      <p:bldP spid="54" grpId="0" animBg="1"/>
      <p:bldP spid="55" grpId="0"/>
      <p:bldP spid="56" grpId="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2933756"/>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0" name="Cube 69"/>
          <p:cNvSpPr/>
          <p:nvPr/>
        </p:nvSpPr>
        <p:spPr>
          <a:xfrm>
            <a:off x="783849" y="3082048"/>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Cube 71"/>
          <p:cNvSpPr/>
          <p:nvPr/>
        </p:nvSpPr>
        <p:spPr>
          <a:xfrm>
            <a:off x="1193773" y="3081954"/>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Cube 72"/>
          <p:cNvSpPr/>
          <p:nvPr/>
        </p:nvSpPr>
        <p:spPr>
          <a:xfrm>
            <a:off x="2010357" y="3084566"/>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Cube 74"/>
          <p:cNvSpPr/>
          <p:nvPr/>
        </p:nvSpPr>
        <p:spPr>
          <a:xfrm>
            <a:off x="3898560" y="3076182"/>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Cube 75"/>
          <p:cNvSpPr/>
          <p:nvPr/>
        </p:nvSpPr>
        <p:spPr>
          <a:xfrm>
            <a:off x="4715144" y="3078794"/>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Cube 77"/>
          <p:cNvSpPr/>
          <p:nvPr/>
        </p:nvSpPr>
        <p:spPr>
          <a:xfrm>
            <a:off x="5121804" y="3073685"/>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Cube 78"/>
          <p:cNvSpPr/>
          <p:nvPr/>
        </p:nvSpPr>
        <p:spPr>
          <a:xfrm>
            <a:off x="6796811" y="3084566"/>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Cube 81"/>
          <p:cNvSpPr/>
          <p:nvPr/>
        </p:nvSpPr>
        <p:spPr>
          <a:xfrm>
            <a:off x="1597371" y="3915312"/>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Cube 83"/>
          <p:cNvSpPr/>
          <p:nvPr/>
        </p:nvSpPr>
        <p:spPr>
          <a:xfrm>
            <a:off x="2413955" y="3917924"/>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Cube 84"/>
          <p:cNvSpPr/>
          <p:nvPr/>
        </p:nvSpPr>
        <p:spPr>
          <a:xfrm>
            <a:off x="4302158" y="3909540"/>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Cube 87"/>
          <p:cNvSpPr/>
          <p:nvPr/>
        </p:nvSpPr>
        <p:spPr>
          <a:xfrm>
            <a:off x="5960844" y="3889486"/>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Straight Arrow Connector 96"/>
          <p:cNvCxnSpPr>
            <a:stCxn id="73" idx="3"/>
            <a:endCxn id="84" idx="0"/>
          </p:cNvCxnSpPr>
          <p:nvPr/>
        </p:nvCxnSpPr>
        <p:spPr>
          <a:xfrm>
            <a:off x="2202064" y="3567136"/>
            <a:ext cx="524240" cy="35078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2" idx="3"/>
            <a:endCxn id="82" idx="0"/>
          </p:cNvCxnSpPr>
          <p:nvPr/>
        </p:nvCxnSpPr>
        <p:spPr>
          <a:xfrm>
            <a:off x="1385480" y="3564524"/>
            <a:ext cx="524240" cy="35078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5" idx="3"/>
            <a:endCxn id="85" idx="0"/>
          </p:cNvCxnSpPr>
          <p:nvPr/>
        </p:nvCxnSpPr>
        <p:spPr>
          <a:xfrm>
            <a:off x="4090267" y="3558752"/>
            <a:ext cx="524240" cy="350788"/>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8" idx="5"/>
            <a:endCxn id="79" idx="2"/>
          </p:cNvCxnSpPr>
          <p:nvPr/>
        </p:nvCxnSpPr>
        <p:spPr>
          <a:xfrm>
            <a:off x="5625860" y="3254649"/>
            <a:ext cx="1170951" cy="131523"/>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11560" y="4721069"/>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Unmanaged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62" name="Cube 61"/>
          <p:cNvSpPr/>
          <p:nvPr/>
        </p:nvSpPr>
        <p:spPr>
          <a:xfrm>
            <a:off x="1193773" y="486936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Cube 62"/>
          <p:cNvSpPr/>
          <p:nvPr/>
        </p:nvSpPr>
        <p:spPr>
          <a:xfrm>
            <a:off x="2939146" y="486926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Cube 64"/>
          <p:cNvSpPr/>
          <p:nvPr/>
        </p:nvSpPr>
        <p:spPr>
          <a:xfrm>
            <a:off x="2010357" y="487187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Cube 65"/>
          <p:cNvSpPr/>
          <p:nvPr/>
        </p:nvSpPr>
        <p:spPr>
          <a:xfrm>
            <a:off x="4715144" y="486349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Cube 70"/>
          <p:cNvSpPr/>
          <p:nvPr/>
        </p:nvSpPr>
        <p:spPr>
          <a:xfrm>
            <a:off x="5407218" y="56182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Cube 76"/>
          <p:cNvSpPr/>
          <p:nvPr/>
        </p:nvSpPr>
        <p:spPr>
          <a:xfrm>
            <a:off x="873292" y="5702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Cube 79"/>
          <p:cNvSpPr/>
          <p:nvPr/>
        </p:nvSpPr>
        <p:spPr>
          <a:xfrm>
            <a:off x="1597371" y="570262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Cube 82"/>
          <p:cNvSpPr/>
          <p:nvPr/>
        </p:nvSpPr>
        <p:spPr>
          <a:xfrm>
            <a:off x="2413955" y="570523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Cube 85"/>
          <p:cNvSpPr/>
          <p:nvPr/>
        </p:nvSpPr>
        <p:spPr>
          <a:xfrm>
            <a:off x="4302158" y="569685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Cube 94"/>
          <p:cNvSpPr/>
          <p:nvPr/>
        </p:nvSpPr>
        <p:spPr>
          <a:xfrm>
            <a:off x="5617752" y="485990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Cube 95"/>
          <p:cNvSpPr/>
          <p:nvPr/>
        </p:nvSpPr>
        <p:spPr>
          <a:xfrm>
            <a:off x="3827145" y="487049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8" name="Straight Arrow Connector 97"/>
          <p:cNvCxnSpPr>
            <a:stCxn id="65" idx="3"/>
            <a:endCxn id="83" idx="0"/>
          </p:cNvCxnSpPr>
          <p:nvPr/>
        </p:nvCxnSpPr>
        <p:spPr>
          <a:xfrm>
            <a:off x="2202064" y="5354449"/>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6" idx="2"/>
            <a:endCxn id="83" idx="5"/>
          </p:cNvCxnSpPr>
          <p:nvPr/>
        </p:nvCxnSpPr>
        <p:spPr>
          <a:xfrm flipH="1">
            <a:off x="2918011" y="5172098"/>
            <a:ext cx="90913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3" idx="3"/>
            <a:endCxn id="80" idx="0"/>
          </p:cNvCxnSpPr>
          <p:nvPr/>
        </p:nvCxnSpPr>
        <p:spPr>
          <a:xfrm flipH="1">
            <a:off x="1909720" y="5351837"/>
            <a:ext cx="1221133"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7" idx="0"/>
            <a:endCxn id="62" idx="3"/>
          </p:cNvCxnSpPr>
          <p:nvPr/>
        </p:nvCxnSpPr>
        <p:spPr>
          <a:xfrm flipV="1">
            <a:off x="1185641" y="5351931"/>
            <a:ext cx="199839"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6" idx="3"/>
            <a:endCxn id="86" idx="0"/>
          </p:cNvCxnSpPr>
          <p:nvPr/>
        </p:nvCxnSpPr>
        <p:spPr>
          <a:xfrm flipH="1">
            <a:off x="4614507" y="5346065"/>
            <a:ext cx="292344"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6" idx="3"/>
            <a:endCxn id="86" idx="2"/>
          </p:cNvCxnSpPr>
          <p:nvPr/>
        </p:nvCxnSpPr>
        <p:spPr>
          <a:xfrm>
            <a:off x="4018852" y="5353062"/>
            <a:ext cx="283306" cy="64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2" idx="3"/>
            <a:endCxn id="65" idx="0"/>
          </p:cNvCxnSpPr>
          <p:nvPr/>
        </p:nvCxnSpPr>
        <p:spPr>
          <a:xfrm>
            <a:off x="1789078" y="4397882"/>
            <a:ext cx="533628" cy="47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79" idx="3"/>
          </p:cNvCxnSpPr>
          <p:nvPr/>
        </p:nvCxnSpPr>
        <p:spPr>
          <a:xfrm flipH="1">
            <a:off x="6390151" y="3567136"/>
            <a:ext cx="598367" cy="297652"/>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5" idx="3"/>
            <a:endCxn id="71" idx="0"/>
          </p:cNvCxnSpPr>
          <p:nvPr/>
        </p:nvCxnSpPr>
        <p:spPr>
          <a:xfrm flipH="1">
            <a:off x="5719567" y="5342478"/>
            <a:ext cx="89892" cy="27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11560" y="1340768"/>
            <a:ext cx="8136904" cy="1461966"/>
          </a:xfrm>
          <a:prstGeom prst="rect">
            <a:avLst/>
          </a:prstGeom>
          <a:solidFill>
            <a:schemeClr val="bg1">
              <a:lumMod val="95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Application Roots</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55" name="TextBox 54"/>
          <p:cNvSpPr txBox="1"/>
          <p:nvPr/>
        </p:nvSpPr>
        <p:spPr>
          <a:xfrm>
            <a:off x="699333" y="1740157"/>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STATIC</a:t>
            </a:r>
            <a:endParaRPr lang="en-US" dirty="0">
              <a:solidFill>
                <a:schemeClr val="tx1">
                  <a:lumMod val="75000"/>
                  <a:lumOff val="25000"/>
                </a:schemeClr>
              </a:solidFill>
              <a:effectLst>
                <a:outerShdw blurRad="38100" dist="38100" dir="2700000" algn="tl">
                  <a:srgbClr val="000000">
                    <a:alpha val="43137"/>
                  </a:srgbClr>
                </a:outerShdw>
              </a:effectLst>
            </a:endParaRPr>
          </a:p>
        </p:txBody>
      </p:sp>
      <p:sp>
        <p:nvSpPr>
          <p:cNvPr id="56" name="TextBox 55"/>
          <p:cNvSpPr txBox="1"/>
          <p:nvPr/>
        </p:nvSpPr>
        <p:spPr>
          <a:xfrm>
            <a:off x="3635896" y="1752317"/>
            <a:ext cx="2085844" cy="338554"/>
          </a:xfrm>
          <a:prstGeom prst="rect">
            <a:avLst/>
          </a:prstGeom>
          <a:noFill/>
        </p:spPr>
        <p:txBody>
          <a:bodyPr wrap="square" rtlCol="0">
            <a:spAutoFit/>
          </a:bodyPr>
          <a:lstStyle/>
          <a:p>
            <a:pPr algn="ct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STACK</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7" name="TextBox 56"/>
          <p:cNvSpPr txBox="1"/>
          <p:nvPr/>
        </p:nvSpPr>
        <p:spPr>
          <a:xfrm>
            <a:off x="5903149" y="1767475"/>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CPU </a:t>
            </a: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REGISTERS</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8" name="Cube 57"/>
          <p:cNvSpPr/>
          <p:nvPr/>
        </p:nvSpPr>
        <p:spPr>
          <a:xfrm>
            <a:off x="828275" y="2119663"/>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Cube 59"/>
          <p:cNvSpPr/>
          <p:nvPr/>
        </p:nvSpPr>
        <p:spPr>
          <a:xfrm>
            <a:off x="1238199" y="211956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Cube 63"/>
          <p:cNvSpPr/>
          <p:nvPr/>
        </p:nvSpPr>
        <p:spPr>
          <a:xfrm>
            <a:off x="1644859" y="211956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Cube 66"/>
          <p:cNvSpPr/>
          <p:nvPr/>
        </p:nvSpPr>
        <p:spPr>
          <a:xfrm>
            <a:off x="2054783" y="2122181"/>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Cube 67"/>
          <p:cNvSpPr/>
          <p:nvPr/>
        </p:nvSpPr>
        <p:spPr>
          <a:xfrm>
            <a:off x="3533062" y="211640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Cube 68"/>
          <p:cNvSpPr/>
          <p:nvPr/>
        </p:nvSpPr>
        <p:spPr>
          <a:xfrm>
            <a:off x="3942986" y="2113797"/>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Cube 73"/>
          <p:cNvSpPr/>
          <p:nvPr/>
        </p:nvSpPr>
        <p:spPr>
          <a:xfrm>
            <a:off x="4349646" y="2113797"/>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Cube 88"/>
          <p:cNvSpPr/>
          <p:nvPr/>
        </p:nvSpPr>
        <p:spPr>
          <a:xfrm>
            <a:off x="4759570" y="211640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Cube 90"/>
          <p:cNvSpPr/>
          <p:nvPr/>
        </p:nvSpPr>
        <p:spPr>
          <a:xfrm>
            <a:off x="5166230" y="2111300"/>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Cube 92"/>
          <p:cNvSpPr/>
          <p:nvPr/>
        </p:nvSpPr>
        <p:spPr>
          <a:xfrm>
            <a:off x="6501427" y="210602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Cube 93"/>
          <p:cNvSpPr/>
          <p:nvPr/>
        </p:nvSpPr>
        <p:spPr>
          <a:xfrm>
            <a:off x="6911351" y="2108641"/>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5" name="Straight Arrow Connector 104"/>
          <p:cNvCxnSpPr>
            <a:stCxn id="58" idx="3"/>
            <a:endCxn id="70" idx="0"/>
          </p:cNvCxnSpPr>
          <p:nvPr/>
        </p:nvCxnSpPr>
        <p:spPr>
          <a:xfrm>
            <a:off x="1019982" y="2602233"/>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0" idx="3"/>
            <a:endCxn id="72" idx="0"/>
          </p:cNvCxnSpPr>
          <p:nvPr/>
        </p:nvCxnSpPr>
        <p:spPr>
          <a:xfrm>
            <a:off x="1429906" y="2602139"/>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7" idx="3"/>
            <a:endCxn id="73" idx="0"/>
          </p:cNvCxnSpPr>
          <p:nvPr/>
        </p:nvCxnSpPr>
        <p:spPr>
          <a:xfrm>
            <a:off x="2246490" y="2604751"/>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68" idx="3"/>
            <a:endCxn id="75" idx="0"/>
          </p:cNvCxnSpPr>
          <p:nvPr/>
        </p:nvCxnSpPr>
        <p:spPr>
          <a:xfrm>
            <a:off x="3724769" y="2598979"/>
            <a:ext cx="486140" cy="477203"/>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1" idx="3"/>
            <a:endCxn id="78" idx="0"/>
          </p:cNvCxnSpPr>
          <p:nvPr/>
        </p:nvCxnSpPr>
        <p:spPr>
          <a:xfrm>
            <a:off x="5357937" y="2593870"/>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3"/>
            <a:endCxn id="76" idx="0"/>
          </p:cNvCxnSpPr>
          <p:nvPr/>
        </p:nvCxnSpPr>
        <p:spPr>
          <a:xfrm>
            <a:off x="4951277" y="2598979"/>
            <a:ext cx="76216" cy="47981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3"/>
            <a:endCxn id="78" idx="0"/>
          </p:cNvCxnSpPr>
          <p:nvPr/>
        </p:nvCxnSpPr>
        <p:spPr>
          <a:xfrm>
            <a:off x="4951277" y="2598979"/>
            <a:ext cx="482876" cy="474706"/>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9" idx="3"/>
          </p:cNvCxnSpPr>
          <p:nvPr/>
        </p:nvCxnSpPr>
        <p:spPr>
          <a:xfrm flipH="1">
            <a:off x="4210909" y="2598979"/>
            <a:ext cx="740368" cy="463190"/>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74" idx="3"/>
            <a:endCxn id="76" idx="0"/>
          </p:cNvCxnSpPr>
          <p:nvPr/>
        </p:nvCxnSpPr>
        <p:spPr>
          <a:xfrm>
            <a:off x="4541353" y="2596367"/>
            <a:ext cx="486140" cy="482427"/>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3" idx="3"/>
            <a:endCxn id="88" idx="0"/>
          </p:cNvCxnSpPr>
          <p:nvPr/>
        </p:nvCxnSpPr>
        <p:spPr>
          <a:xfrm flipH="1">
            <a:off x="6273193" y="2588599"/>
            <a:ext cx="419941" cy="1300887"/>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4" idx="3"/>
            <a:endCxn id="79" idx="0"/>
          </p:cNvCxnSpPr>
          <p:nvPr/>
        </p:nvCxnSpPr>
        <p:spPr>
          <a:xfrm>
            <a:off x="7103058" y="2591211"/>
            <a:ext cx="6102" cy="49335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4" idx="3"/>
            <a:endCxn id="88" idx="0"/>
          </p:cNvCxnSpPr>
          <p:nvPr/>
        </p:nvCxnSpPr>
        <p:spPr>
          <a:xfrm flipH="1">
            <a:off x="6273193" y="2591211"/>
            <a:ext cx="829865" cy="1298275"/>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5" name="Cube 124"/>
          <p:cNvSpPr/>
          <p:nvPr/>
        </p:nvSpPr>
        <p:spPr>
          <a:xfrm>
            <a:off x="5568626" y="2105719"/>
            <a:ext cx="504056" cy="482570"/>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8849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59" grpId="0" animBg="1"/>
      <p:bldP spid="54" grpId="0" animBg="1"/>
      <p:bldP spid="55"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2933756"/>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0" name="Cube 69"/>
          <p:cNvSpPr/>
          <p:nvPr/>
        </p:nvSpPr>
        <p:spPr>
          <a:xfrm>
            <a:off x="783849" y="308204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Cube 71"/>
          <p:cNvSpPr/>
          <p:nvPr/>
        </p:nvSpPr>
        <p:spPr>
          <a:xfrm>
            <a:off x="1193773" y="30819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Cube 72"/>
          <p:cNvSpPr/>
          <p:nvPr/>
        </p:nvSpPr>
        <p:spPr>
          <a:xfrm>
            <a:off x="2010357" y="308456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Cube 74"/>
          <p:cNvSpPr/>
          <p:nvPr/>
        </p:nvSpPr>
        <p:spPr>
          <a:xfrm>
            <a:off x="3898560" y="307618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Cube 75"/>
          <p:cNvSpPr/>
          <p:nvPr/>
        </p:nvSpPr>
        <p:spPr>
          <a:xfrm>
            <a:off x="4715144" y="307879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Cube 77"/>
          <p:cNvSpPr/>
          <p:nvPr/>
        </p:nvSpPr>
        <p:spPr>
          <a:xfrm>
            <a:off x="5121804" y="307368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Cube 78"/>
          <p:cNvSpPr/>
          <p:nvPr/>
        </p:nvSpPr>
        <p:spPr>
          <a:xfrm>
            <a:off x="6796811" y="308456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Cube 81"/>
          <p:cNvSpPr/>
          <p:nvPr/>
        </p:nvSpPr>
        <p:spPr>
          <a:xfrm>
            <a:off x="1597371" y="391531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Cube 83"/>
          <p:cNvSpPr/>
          <p:nvPr/>
        </p:nvSpPr>
        <p:spPr>
          <a:xfrm>
            <a:off x="2413955" y="391792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Cube 84"/>
          <p:cNvSpPr/>
          <p:nvPr/>
        </p:nvSpPr>
        <p:spPr>
          <a:xfrm>
            <a:off x="4302158" y="3909540"/>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Cube 87"/>
          <p:cNvSpPr/>
          <p:nvPr/>
        </p:nvSpPr>
        <p:spPr>
          <a:xfrm>
            <a:off x="5960844" y="388948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Straight Arrow Connector 96"/>
          <p:cNvCxnSpPr>
            <a:stCxn id="73" idx="3"/>
            <a:endCxn id="84" idx="0"/>
          </p:cNvCxnSpPr>
          <p:nvPr/>
        </p:nvCxnSpPr>
        <p:spPr>
          <a:xfrm>
            <a:off x="2202064" y="3567136"/>
            <a:ext cx="524240" cy="350788"/>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2" idx="3"/>
            <a:endCxn id="82" idx="0"/>
          </p:cNvCxnSpPr>
          <p:nvPr/>
        </p:nvCxnSpPr>
        <p:spPr>
          <a:xfrm>
            <a:off x="1385480" y="3564524"/>
            <a:ext cx="524240" cy="350788"/>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5" idx="3"/>
            <a:endCxn id="85" idx="0"/>
          </p:cNvCxnSpPr>
          <p:nvPr/>
        </p:nvCxnSpPr>
        <p:spPr>
          <a:xfrm>
            <a:off x="4090267" y="3558752"/>
            <a:ext cx="524240" cy="350788"/>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8" idx="5"/>
            <a:endCxn id="79" idx="2"/>
          </p:cNvCxnSpPr>
          <p:nvPr/>
        </p:nvCxnSpPr>
        <p:spPr>
          <a:xfrm>
            <a:off x="5625860" y="3254649"/>
            <a:ext cx="1170951" cy="131523"/>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11560" y="4721069"/>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Unmanaged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62" name="Cube 61"/>
          <p:cNvSpPr/>
          <p:nvPr/>
        </p:nvSpPr>
        <p:spPr>
          <a:xfrm>
            <a:off x="1193773" y="486936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Cube 62"/>
          <p:cNvSpPr/>
          <p:nvPr/>
        </p:nvSpPr>
        <p:spPr>
          <a:xfrm>
            <a:off x="2939146" y="486926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Cube 64"/>
          <p:cNvSpPr/>
          <p:nvPr/>
        </p:nvSpPr>
        <p:spPr>
          <a:xfrm>
            <a:off x="2010357" y="487187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Cube 65"/>
          <p:cNvSpPr/>
          <p:nvPr/>
        </p:nvSpPr>
        <p:spPr>
          <a:xfrm>
            <a:off x="4715144" y="486349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Cube 70"/>
          <p:cNvSpPr/>
          <p:nvPr/>
        </p:nvSpPr>
        <p:spPr>
          <a:xfrm>
            <a:off x="5407218" y="56182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Cube 76"/>
          <p:cNvSpPr/>
          <p:nvPr/>
        </p:nvSpPr>
        <p:spPr>
          <a:xfrm>
            <a:off x="873292" y="5702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Cube 79"/>
          <p:cNvSpPr/>
          <p:nvPr/>
        </p:nvSpPr>
        <p:spPr>
          <a:xfrm>
            <a:off x="1597371" y="570262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Cube 82"/>
          <p:cNvSpPr/>
          <p:nvPr/>
        </p:nvSpPr>
        <p:spPr>
          <a:xfrm>
            <a:off x="2413955" y="570523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Cube 85"/>
          <p:cNvSpPr/>
          <p:nvPr/>
        </p:nvSpPr>
        <p:spPr>
          <a:xfrm>
            <a:off x="4302158" y="569685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Cube 94"/>
          <p:cNvSpPr/>
          <p:nvPr/>
        </p:nvSpPr>
        <p:spPr>
          <a:xfrm>
            <a:off x="5617752" y="485990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Cube 95"/>
          <p:cNvSpPr/>
          <p:nvPr/>
        </p:nvSpPr>
        <p:spPr>
          <a:xfrm>
            <a:off x="3827145" y="487049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8" name="Straight Arrow Connector 97"/>
          <p:cNvCxnSpPr>
            <a:stCxn id="65" idx="3"/>
            <a:endCxn id="83" idx="0"/>
          </p:cNvCxnSpPr>
          <p:nvPr/>
        </p:nvCxnSpPr>
        <p:spPr>
          <a:xfrm>
            <a:off x="2202064" y="5354449"/>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6" idx="2"/>
            <a:endCxn id="83" idx="5"/>
          </p:cNvCxnSpPr>
          <p:nvPr/>
        </p:nvCxnSpPr>
        <p:spPr>
          <a:xfrm flipH="1">
            <a:off x="2918011" y="5172098"/>
            <a:ext cx="90913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3" idx="3"/>
            <a:endCxn id="80" idx="0"/>
          </p:cNvCxnSpPr>
          <p:nvPr/>
        </p:nvCxnSpPr>
        <p:spPr>
          <a:xfrm flipH="1">
            <a:off x="1909720" y="5351837"/>
            <a:ext cx="1221133"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7" idx="0"/>
            <a:endCxn id="62" idx="3"/>
          </p:cNvCxnSpPr>
          <p:nvPr/>
        </p:nvCxnSpPr>
        <p:spPr>
          <a:xfrm flipV="1">
            <a:off x="1185641" y="5351931"/>
            <a:ext cx="199839"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6" idx="3"/>
            <a:endCxn id="86" idx="0"/>
          </p:cNvCxnSpPr>
          <p:nvPr/>
        </p:nvCxnSpPr>
        <p:spPr>
          <a:xfrm flipH="1">
            <a:off x="4614507" y="5346065"/>
            <a:ext cx="292344"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6" idx="3"/>
            <a:endCxn id="86" idx="2"/>
          </p:cNvCxnSpPr>
          <p:nvPr/>
        </p:nvCxnSpPr>
        <p:spPr>
          <a:xfrm>
            <a:off x="4018852" y="5353062"/>
            <a:ext cx="283306" cy="64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2" idx="3"/>
            <a:endCxn id="65" idx="0"/>
          </p:cNvCxnSpPr>
          <p:nvPr/>
        </p:nvCxnSpPr>
        <p:spPr>
          <a:xfrm>
            <a:off x="1789078" y="4397882"/>
            <a:ext cx="533628" cy="47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79" idx="3"/>
          </p:cNvCxnSpPr>
          <p:nvPr/>
        </p:nvCxnSpPr>
        <p:spPr>
          <a:xfrm flipH="1">
            <a:off x="6390151" y="3567136"/>
            <a:ext cx="598367" cy="297652"/>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5" idx="3"/>
            <a:endCxn id="71" idx="0"/>
          </p:cNvCxnSpPr>
          <p:nvPr/>
        </p:nvCxnSpPr>
        <p:spPr>
          <a:xfrm flipH="1">
            <a:off x="5719567" y="5342478"/>
            <a:ext cx="89892" cy="27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11560" y="1340768"/>
            <a:ext cx="8136904" cy="1461966"/>
          </a:xfrm>
          <a:prstGeom prst="rect">
            <a:avLst/>
          </a:prstGeom>
          <a:solidFill>
            <a:schemeClr val="bg1">
              <a:lumMod val="95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Application Roots</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55" name="TextBox 54"/>
          <p:cNvSpPr txBox="1"/>
          <p:nvPr/>
        </p:nvSpPr>
        <p:spPr>
          <a:xfrm>
            <a:off x="699333" y="1740157"/>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STATIC</a:t>
            </a:r>
            <a:endParaRPr lang="en-US" dirty="0">
              <a:solidFill>
                <a:schemeClr val="tx1">
                  <a:lumMod val="75000"/>
                  <a:lumOff val="25000"/>
                </a:schemeClr>
              </a:solidFill>
              <a:effectLst>
                <a:outerShdw blurRad="38100" dist="38100" dir="2700000" algn="tl">
                  <a:srgbClr val="000000">
                    <a:alpha val="43137"/>
                  </a:srgbClr>
                </a:outerShdw>
              </a:effectLst>
            </a:endParaRPr>
          </a:p>
        </p:txBody>
      </p:sp>
      <p:sp>
        <p:nvSpPr>
          <p:cNvPr id="56" name="TextBox 55"/>
          <p:cNvSpPr txBox="1"/>
          <p:nvPr/>
        </p:nvSpPr>
        <p:spPr>
          <a:xfrm>
            <a:off x="3635896" y="1752317"/>
            <a:ext cx="2085844" cy="338554"/>
          </a:xfrm>
          <a:prstGeom prst="rect">
            <a:avLst/>
          </a:prstGeom>
          <a:noFill/>
        </p:spPr>
        <p:txBody>
          <a:bodyPr wrap="square" rtlCol="0">
            <a:spAutoFit/>
          </a:bodyPr>
          <a:lstStyle/>
          <a:p>
            <a:pPr algn="ct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STACK</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7" name="TextBox 56"/>
          <p:cNvSpPr txBox="1"/>
          <p:nvPr/>
        </p:nvSpPr>
        <p:spPr>
          <a:xfrm>
            <a:off x="5903149" y="1767475"/>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CPU </a:t>
            </a: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REGISTERS</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8" name="Cube 57"/>
          <p:cNvSpPr/>
          <p:nvPr/>
        </p:nvSpPr>
        <p:spPr>
          <a:xfrm>
            <a:off x="828275" y="211966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Cube 59"/>
          <p:cNvSpPr/>
          <p:nvPr/>
        </p:nvSpPr>
        <p:spPr>
          <a:xfrm>
            <a:off x="1238199" y="211956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Cube 63"/>
          <p:cNvSpPr/>
          <p:nvPr/>
        </p:nvSpPr>
        <p:spPr>
          <a:xfrm>
            <a:off x="1644859" y="211956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Cube 66"/>
          <p:cNvSpPr/>
          <p:nvPr/>
        </p:nvSpPr>
        <p:spPr>
          <a:xfrm>
            <a:off x="2054783" y="212218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Cube 67"/>
          <p:cNvSpPr/>
          <p:nvPr/>
        </p:nvSpPr>
        <p:spPr>
          <a:xfrm>
            <a:off x="3533062" y="211640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Cube 68"/>
          <p:cNvSpPr/>
          <p:nvPr/>
        </p:nvSpPr>
        <p:spPr>
          <a:xfrm>
            <a:off x="3942986" y="211379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Cube 73"/>
          <p:cNvSpPr/>
          <p:nvPr/>
        </p:nvSpPr>
        <p:spPr>
          <a:xfrm>
            <a:off x="4349646" y="211379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Cube 88"/>
          <p:cNvSpPr/>
          <p:nvPr/>
        </p:nvSpPr>
        <p:spPr>
          <a:xfrm>
            <a:off x="4759570" y="211640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Cube 90"/>
          <p:cNvSpPr/>
          <p:nvPr/>
        </p:nvSpPr>
        <p:spPr>
          <a:xfrm>
            <a:off x="5166230" y="2111300"/>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Cube 92"/>
          <p:cNvSpPr/>
          <p:nvPr/>
        </p:nvSpPr>
        <p:spPr>
          <a:xfrm>
            <a:off x="6501427" y="210602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Cube 93"/>
          <p:cNvSpPr/>
          <p:nvPr/>
        </p:nvSpPr>
        <p:spPr>
          <a:xfrm>
            <a:off x="6911351" y="210864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5" name="Straight Arrow Connector 104"/>
          <p:cNvCxnSpPr>
            <a:stCxn id="58" idx="3"/>
            <a:endCxn id="70" idx="0"/>
          </p:cNvCxnSpPr>
          <p:nvPr/>
        </p:nvCxnSpPr>
        <p:spPr>
          <a:xfrm>
            <a:off x="1019982" y="2602233"/>
            <a:ext cx="76216" cy="47981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0" idx="3"/>
            <a:endCxn id="72" idx="0"/>
          </p:cNvCxnSpPr>
          <p:nvPr/>
        </p:nvCxnSpPr>
        <p:spPr>
          <a:xfrm>
            <a:off x="1429906" y="2602139"/>
            <a:ext cx="76216" cy="47981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7" idx="3"/>
            <a:endCxn id="73" idx="0"/>
          </p:cNvCxnSpPr>
          <p:nvPr/>
        </p:nvCxnSpPr>
        <p:spPr>
          <a:xfrm>
            <a:off x="2246490" y="2604751"/>
            <a:ext cx="76216" cy="47981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68" idx="3"/>
            <a:endCxn id="75" idx="0"/>
          </p:cNvCxnSpPr>
          <p:nvPr/>
        </p:nvCxnSpPr>
        <p:spPr>
          <a:xfrm>
            <a:off x="3724769" y="2598979"/>
            <a:ext cx="486140" cy="477203"/>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1" idx="3"/>
            <a:endCxn id="78" idx="0"/>
          </p:cNvCxnSpPr>
          <p:nvPr/>
        </p:nvCxnSpPr>
        <p:spPr>
          <a:xfrm>
            <a:off x="5357937" y="2593870"/>
            <a:ext cx="76216" cy="47981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3"/>
            <a:endCxn id="76" idx="0"/>
          </p:cNvCxnSpPr>
          <p:nvPr/>
        </p:nvCxnSpPr>
        <p:spPr>
          <a:xfrm>
            <a:off x="4951277" y="2598979"/>
            <a:ext cx="76216" cy="47981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3"/>
            <a:endCxn id="78" idx="0"/>
          </p:cNvCxnSpPr>
          <p:nvPr/>
        </p:nvCxnSpPr>
        <p:spPr>
          <a:xfrm>
            <a:off x="4951277" y="2598979"/>
            <a:ext cx="482876" cy="47470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9" idx="3"/>
          </p:cNvCxnSpPr>
          <p:nvPr/>
        </p:nvCxnSpPr>
        <p:spPr>
          <a:xfrm flipH="1">
            <a:off x="4210909" y="2598979"/>
            <a:ext cx="740368" cy="4631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74" idx="3"/>
            <a:endCxn id="76" idx="0"/>
          </p:cNvCxnSpPr>
          <p:nvPr/>
        </p:nvCxnSpPr>
        <p:spPr>
          <a:xfrm>
            <a:off x="4541353" y="2596367"/>
            <a:ext cx="486140" cy="482427"/>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3" idx="3"/>
            <a:endCxn id="88" idx="0"/>
          </p:cNvCxnSpPr>
          <p:nvPr/>
        </p:nvCxnSpPr>
        <p:spPr>
          <a:xfrm flipH="1">
            <a:off x="6273193" y="2588599"/>
            <a:ext cx="419941" cy="1300887"/>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4" idx="3"/>
            <a:endCxn id="79" idx="0"/>
          </p:cNvCxnSpPr>
          <p:nvPr/>
        </p:nvCxnSpPr>
        <p:spPr>
          <a:xfrm>
            <a:off x="7103058" y="2591211"/>
            <a:ext cx="6102" cy="49335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4" idx="3"/>
            <a:endCxn id="88" idx="0"/>
          </p:cNvCxnSpPr>
          <p:nvPr/>
        </p:nvCxnSpPr>
        <p:spPr>
          <a:xfrm flipH="1">
            <a:off x="6273193" y="2591211"/>
            <a:ext cx="829865" cy="129827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Cube 124"/>
          <p:cNvSpPr/>
          <p:nvPr/>
        </p:nvSpPr>
        <p:spPr>
          <a:xfrm>
            <a:off x="5568626" y="2105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5638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59" grpId="0" animBg="1"/>
      <p:bldP spid="54" grpId="0" animBg="1"/>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180528" y="-171400"/>
            <a:ext cx="9505056" cy="7272808"/>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Content Placeholder 2"/>
          <p:cNvSpPr txBox="1">
            <a:spLocks/>
          </p:cNvSpPr>
          <p:nvPr/>
        </p:nvSpPr>
        <p:spPr>
          <a:xfrm>
            <a:off x="1484040" y="2149928"/>
            <a:ext cx="7659960" cy="504055"/>
          </a:xfrm>
          <a:prstGeom prst="rect">
            <a:avLst/>
          </a:prstGeom>
          <a:solidFill>
            <a:schemeClr val="bg1"/>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80000"/>
              <a:buNone/>
            </a:pPr>
            <a:r>
              <a:rPr lang="en-US" b="1" baseline="-25000" dirty="0">
                <a:solidFill>
                  <a:srgbClr val="C00000"/>
                </a:solidFill>
                <a:latin typeface="Microsoft New Tai Lue" panose="020B0502040204020203" pitchFamily="34" charset="0"/>
                <a:cs typeface="Microsoft New Tai Lue" panose="020B0502040204020203" pitchFamily="34" charset="0"/>
              </a:rPr>
              <a:t>1</a:t>
            </a:r>
            <a:r>
              <a:rPr lang="en-US" dirty="0" smtClean="0">
                <a:latin typeface="Microsoft New Tai Lue" panose="020B0502040204020203" pitchFamily="34" charset="0"/>
                <a:cs typeface="Microsoft New Tai Lue" panose="020B0502040204020203" pitchFamily="34" charset="0"/>
              </a:rPr>
              <a:t>Younger </a:t>
            </a:r>
            <a:r>
              <a:rPr lang="en-US" dirty="0">
                <a:latin typeface="Microsoft New Tai Lue" panose="020B0502040204020203" pitchFamily="34" charset="0"/>
                <a:cs typeface="Microsoft New Tai Lue" panose="020B0502040204020203" pitchFamily="34" charset="0"/>
              </a:rPr>
              <a:t>objects dies </a:t>
            </a:r>
            <a:r>
              <a:rPr lang="en-US" dirty="0" smtClean="0">
                <a:latin typeface="Microsoft New Tai Lue" panose="020B0502040204020203" pitchFamily="34" charset="0"/>
                <a:cs typeface="Microsoft New Tai Lue" panose="020B0502040204020203" pitchFamily="34" charset="0"/>
              </a:rPr>
              <a:t>faster;</a:t>
            </a:r>
          </a:p>
        </p:txBody>
      </p:sp>
      <p:sp>
        <p:nvSpPr>
          <p:cNvPr id="2" name="TextBox 1"/>
          <p:cNvSpPr txBox="1"/>
          <p:nvPr/>
        </p:nvSpPr>
        <p:spPr>
          <a:xfrm>
            <a:off x="1484040" y="2870007"/>
            <a:ext cx="7659960" cy="584775"/>
          </a:xfrm>
          <a:prstGeom prst="rect">
            <a:avLst/>
          </a:prstGeom>
          <a:solidFill>
            <a:schemeClr val="bg1"/>
          </a:solidFill>
        </p:spPr>
        <p:txBody>
          <a:bodyPr wrap="square" rtlCol="0">
            <a:spAutoFit/>
          </a:bodyPr>
          <a:lstStyle/>
          <a:p>
            <a:pPr>
              <a:buSzPct val="80000"/>
            </a:pPr>
            <a:r>
              <a:rPr lang="en-US" sz="3200" b="1" baseline="-25000" dirty="0" smtClean="0">
                <a:solidFill>
                  <a:srgbClr val="C00000"/>
                </a:solidFill>
                <a:latin typeface="Microsoft New Tai Lue" panose="020B0502040204020203" pitchFamily="34" charset="0"/>
                <a:cs typeface="Microsoft New Tai Lue" panose="020B0502040204020203" pitchFamily="34" charset="0"/>
              </a:rPr>
              <a:t>2</a:t>
            </a:r>
            <a:r>
              <a:rPr lang="en-US" sz="3200" dirty="0" smtClean="0">
                <a:latin typeface="Microsoft New Tai Lue" panose="020B0502040204020203" pitchFamily="34" charset="0"/>
                <a:cs typeface="Microsoft New Tai Lue" panose="020B0502040204020203" pitchFamily="34" charset="0"/>
              </a:rPr>
              <a:t>Older </a:t>
            </a:r>
            <a:r>
              <a:rPr lang="en-US" sz="3200" dirty="0">
                <a:latin typeface="Microsoft New Tai Lue" panose="020B0502040204020203" pitchFamily="34" charset="0"/>
                <a:cs typeface="Microsoft New Tai Lue" panose="020B0502040204020203" pitchFamily="34" charset="0"/>
              </a:rPr>
              <a:t>objects live longer</a:t>
            </a:r>
            <a:r>
              <a:rPr lang="en-US" sz="3200" dirty="0" smtClean="0">
                <a:latin typeface="Microsoft New Tai Lue" panose="020B0502040204020203" pitchFamily="34" charset="0"/>
                <a:cs typeface="Microsoft New Tai Lue" panose="020B0502040204020203" pitchFamily="34" charset="0"/>
              </a:rPr>
              <a:t>;</a:t>
            </a:r>
            <a:endParaRPr lang="en-US" sz="3200" dirty="0">
              <a:latin typeface="Microsoft New Tai Lue" panose="020B0502040204020203" pitchFamily="34" charset="0"/>
              <a:cs typeface="Microsoft New Tai Lue" panose="020B0502040204020203" pitchFamily="34" charset="0"/>
            </a:endParaRPr>
          </a:p>
        </p:txBody>
      </p:sp>
      <p:sp>
        <p:nvSpPr>
          <p:cNvPr id="3" name="TextBox 2"/>
          <p:cNvSpPr txBox="1"/>
          <p:nvPr/>
        </p:nvSpPr>
        <p:spPr>
          <a:xfrm>
            <a:off x="1484040" y="3662095"/>
            <a:ext cx="7696472" cy="991041"/>
          </a:xfrm>
          <a:prstGeom prst="rect">
            <a:avLst/>
          </a:prstGeom>
          <a:solidFill>
            <a:schemeClr val="bg1"/>
          </a:solidFill>
        </p:spPr>
        <p:txBody>
          <a:bodyPr wrap="square" rtlCol="0">
            <a:spAutoFit/>
          </a:bodyPr>
          <a:lstStyle/>
          <a:p>
            <a:pPr>
              <a:lnSpc>
                <a:spcPct val="90000"/>
              </a:lnSpc>
            </a:pPr>
            <a:r>
              <a:rPr lang="en-US" sz="3200" b="1" baseline="-25000" dirty="0" smtClean="0">
                <a:solidFill>
                  <a:srgbClr val="C00000"/>
                </a:solidFill>
                <a:latin typeface="Microsoft New Tai Lue" panose="020B0502040204020203" pitchFamily="34" charset="0"/>
                <a:cs typeface="Microsoft New Tai Lue" panose="020B0502040204020203" pitchFamily="34" charset="0"/>
              </a:rPr>
              <a:t>3</a:t>
            </a:r>
            <a:r>
              <a:rPr lang="en-US" sz="3200" dirty="0" smtClean="0">
                <a:latin typeface="Microsoft New Tai Lue" panose="020B0502040204020203" pitchFamily="34" charset="0"/>
                <a:cs typeface="Microsoft New Tai Lue" panose="020B0502040204020203" pitchFamily="34" charset="0"/>
              </a:rPr>
              <a:t>Garbage </a:t>
            </a:r>
            <a:r>
              <a:rPr lang="en-US" sz="3200" dirty="0">
                <a:latin typeface="Microsoft New Tai Lue" panose="020B0502040204020203" pitchFamily="34" charset="0"/>
                <a:cs typeface="Microsoft New Tai Lue" panose="020B0502040204020203" pitchFamily="34" charset="0"/>
              </a:rPr>
              <a:t>collection works faster for part of the heap, than for whole heap</a:t>
            </a:r>
            <a:r>
              <a:rPr lang="en-US" sz="3200" dirty="0" smtClean="0">
                <a:latin typeface="Microsoft New Tai Lue" panose="020B0502040204020203" pitchFamily="34" charset="0"/>
                <a:cs typeface="Microsoft New Tai Lue" panose="020B0502040204020203" pitchFamily="34" charset="0"/>
              </a:rPr>
              <a:t>.</a:t>
            </a:r>
            <a:endParaRPr lang="en-US" sz="3200" dirty="0">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9566413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180528" y="-171400"/>
            <a:ext cx="9505056" cy="7272808"/>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Content Placeholder 2"/>
          <p:cNvSpPr txBox="1">
            <a:spLocks/>
          </p:cNvSpPr>
          <p:nvPr/>
        </p:nvSpPr>
        <p:spPr>
          <a:xfrm>
            <a:off x="2699792" y="1772816"/>
            <a:ext cx="6345088" cy="504055"/>
          </a:xfrm>
          <a:prstGeom prst="rect">
            <a:avLst/>
          </a:prstGeom>
          <a:solidFill>
            <a:schemeClr val="bg1"/>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80000"/>
              <a:buFont typeface="Arial" pitchFamily="34" charset="0"/>
              <a:buNone/>
            </a:pPr>
            <a:r>
              <a:rPr lang="en-US" sz="2800" b="1" dirty="0" smtClean="0">
                <a:solidFill>
                  <a:srgbClr val="C00000"/>
                </a:solidFill>
                <a:latin typeface="Microsoft New Tai Lue" panose="020B0502040204020203" pitchFamily="34" charset="0"/>
                <a:cs typeface="Microsoft New Tai Lue" panose="020B0502040204020203" pitchFamily="34" charset="0"/>
              </a:rPr>
              <a:t>GLR </a:t>
            </a:r>
            <a:r>
              <a:rPr lang="en-US" sz="2800" b="1" dirty="0">
                <a:solidFill>
                  <a:prstClr val="black"/>
                </a:solidFill>
                <a:latin typeface="Microsoft New Tai Lue" panose="020B0502040204020203" pitchFamily="34" charset="0"/>
                <a:cs typeface="Microsoft New Tai Lue" panose="020B0502040204020203" pitchFamily="34" charset="0"/>
              </a:rPr>
              <a:t>has 3 generations</a:t>
            </a:r>
            <a:r>
              <a:rPr lang="en-US" sz="2800" b="1" dirty="0" smtClean="0">
                <a:solidFill>
                  <a:prstClr val="black"/>
                </a:solidFill>
                <a:latin typeface="Microsoft New Tai Lue" panose="020B0502040204020203" pitchFamily="34" charset="0"/>
                <a:cs typeface="Microsoft New Tai Lue" panose="020B0502040204020203" pitchFamily="34" charset="0"/>
              </a:rPr>
              <a:t>:</a:t>
            </a:r>
            <a:endParaRPr lang="en-US" sz="2800" b="1" dirty="0">
              <a:solidFill>
                <a:prstClr val="black"/>
              </a:solidFill>
              <a:latin typeface="Microsoft New Tai Lue" panose="020B0502040204020203" pitchFamily="34" charset="0"/>
              <a:cs typeface="Microsoft New Tai Lue" panose="020B0502040204020203" pitchFamily="34" charset="0"/>
            </a:endParaRPr>
          </a:p>
        </p:txBody>
      </p:sp>
      <p:sp>
        <p:nvSpPr>
          <p:cNvPr id="2" name="TextBox 1"/>
          <p:cNvSpPr txBox="1"/>
          <p:nvPr/>
        </p:nvSpPr>
        <p:spPr>
          <a:xfrm>
            <a:off x="3157240" y="2420888"/>
            <a:ext cx="5986760" cy="523220"/>
          </a:xfrm>
          <a:prstGeom prst="rect">
            <a:avLst/>
          </a:prstGeom>
          <a:solidFill>
            <a:schemeClr val="bg1"/>
          </a:solidFill>
        </p:spPr>
        <p:txBody>
          <a:bodyPr wrap="square" rtlCol="0">
            <a:spAutoFit/>
          </a:bodyPr>
          <a:lstStyle/>
          <a:p>
            <a:pPr marL="0" lvl="1">
              <a:buSzPct val="80000"/>
            </a:pPr>
            <a:r>
              <a:rPr lang="en-US" sz="2800" b="1" dirty="0" smtClean="0">
                <a:solidFill>
                  <a:srgbClr val="C00000"/>
                </a:solidFill>
                <a:latin typeface="Microsoft New Tai Lue" panose="020B0502040204020203" pitchFamily="34" charset="0"/>
                <a:cs typeface="Microsoft New Tai Lue" panose="020B0502040204020203" pitchFamily="34" charset="0"/>
              </a:rPr>
              <a:t>0</a:t>
            </a:r>
            <a:r>
              <a:rPr lang="en-US" sz="2800" dirty="0" smtClean="0">
                <a:solidFill>
                  <a:prstClr val="black"/>
                </a:solidFill>
                <a:latin typeface="Microsoft New Tai Lue" panose="020B0502040204020203" pitchFamily="34" charset="0"/>
                <a:cs typeface="Microsoft New Tai Lue" panose="020B0502040204020203" pitchFamily="34" charset="0"/>
              </a:rPr>
              <a:t> </a:t>
            </a:r>
            <a:r>
              <a:rPr lang="en-US" sz="2800" dirty="0">
                <a:solidFill>
                  <a:prstClr val="black"/>
                </a:solidFill>
                <a:latin typeface="Microsoft New Tai Lue" panose="020B0502040204020203" pitchFamily="34" charset="0"/>
                <a:cs typeface="Microsoft New Tai Lue" panose="020B0502040204020203" pitchFamily="34" charset="0"/>
              </a:rPr>
              <a:t>– for new objects</a:t>
            </a:r>
            <a:r>
              <a:rPr lang="en-US" sz="2800" dirty="0" smtClean="0">
                <a:solidFill>
                  <a:prstClr val="black"/>
                </a:solidFill>
                <a:latin typeface="Microsoft New Tai Lue" panose="020B0502040204020203" pitchFamily="34" charset="0"/>
                <a:cs typeface="Microsoft New Tai Lue" panose="020B0502040204020203" pitchFamily="34" charset="0"/>
              </a:rPr>
              <a:t>;</a:t>
            </a:r>
            <a:endParaRPr lang="en-US" sz="2800" dirty="0">
              <a:solidFill>
                <a:prstClr val="black"/>
              </a:solidFill>
              <a:latin typeface="Microsoft New Tai Lue" panose="020B0502040204020203" pitchFamily="34" charset="0"/>
              <a:cs typeface="Microsoft New Tai Lue" panose="020B0502040204020203" pitchFamily="34" charset="0"/>
            </a:endParaRPr>
          </a:p>
        </p:txBody>
      </p:sp>
      <p:sp>
        <p:nvSpPr>
          <p:cNvPr id="3" name="TextBox 2"/>
          <p:cNvSpPr txBox="1"/>
          <p:nvPr/>
        </p:nvSpPr>
        <p:spPr>
          <a:xfrm>
            <a:off x="3162002" y="3040251"/>
            <a:ext cx="5986760" cy="523220"/>
          </a:xfrm>
          <a:prstGeom prst="rect">
            <a:avLst/>
          </a:prstGeom>
          <a:solidFill>
            <a:schemeClr val="bg1"/>
          </a:solidFill>
        </p:spPr>
        <p:txBody>
          <a:bodyPr wrap="square" rtlCol="0">
            <a:spAutoFit/>
          </a:bodyPr>
          <a:lstStyle/>
          <a:p>
            <a:pPr marL="0" lvl="1">
              <a:buSzPct val="80000"/>
            </a:pPr>
            <a:r>
              <a:rPr lang="en-US" sz="2800" b="1" dirty="0" smtClean="0">
                <a:solidFill>
                  <a:srgbClr val="C00000"/>
                </a:solidFill>
                <a:latin typeface="Microsoft New Tai Lue" panose="020B0502040204020203" pitchFamily="34" charset="0"/>
                <a:cs typeface="Microsoft New Tai Lue" panose="020B0502040204020203" pitchFamily="34" charset="0"/>
              </a:rPr>
              <a:t>1</a:t>
            </a:r>
            <a:r>
              <a:rPr lang="en-US" sz="2800" dirty="0" smtClean="0">
                <a:solidFill>
                  <a:prstClr val="black"/>
                </a:solidFill>
                <a:latin typeface="Microsoft New Tai Lue" panose="020B0502040204020203" pitchFamily="34" charset="0"/>
                <a:cs typeface="Microsoft New Tai Lue" panose="020B0502040204020203" pitchFamily="34" charset="0"/>
              </a:rPr>
              <a:t> </a:t>
            </a:r>
            <a:r>
              <a:rPr lang="en-US" sz="2800" dirty="0">
                <a:solidFill>
                  <a:prstClr val="black"/>
                </a:solidFill>
                <a:latin typeface="Microsoft New Tai Lue" panose="020B0502040204020203" pitchFamily="34" charset="0"/>
                <a:cs typeface="Microsoft New Tai Lue" panose="020B0502040204020203" pitchFamily="34" charset="0"/>
              </a:rPr>
              <a:t>– for old objects</a:t>
            </a:r>
            <a:r>
              <a:rPr lang="en-US" sz="2800" dirty="0" smtClean="0">
                <a:solidFill>
                  <a:prstClr val="black"/>
                </a:solidFill>
                <a:latin typeface="Microsoft New Tai Lue" panose="020B0502040204020203" pitchFamily="34" charset="0"/>
                <a:cs typeface="Microsoft New Tai Lue" panose="020B0502040204020203" pitchFamily="34" charset="0"/>
              </a:rPr>
              <a:t>;</a:t>
            </a:r>
            <a:endParaRPr lang="en-US" sz="2800" dirty="0">
              <a:solidFill>
                <a:prstClr val="black"/>
              </a:solidFill>
              <a:latin typeface="Microsoft New Tai Lue" panose="020B0502040204020203" pitchFamily="34" charset="0"/>
              <a:cs typeface="Microsoft New Tai Lue" panose="020B0502040204020203" pitchFamily="34" charset="0"/>
            </a:endParaRPr>
          </a:p>
        </p:txBody>
      </p:sp>
      <p:sp>
        <p:nvSpPr>
          <p:cNvPr id="8" name="TextBox 7"/>
          <p:cNvSpPr txBox="1"/>
          <p:nvPr/>
        </p:nvSpPr>
        <p:spPr>
          <a:xfrm>
            <a:off x="3162002" y="3625860"/>
            <a:ext cx="5986760" cy="523220"/>
          </a:xfrm>
          <a:prstGeom prst="rect">
            <a:avLst/>
          </a:prstGeom>
          <a:solidFill>
            <a:schemeClr val="bg1"/>
          </a:solidFill>
        </p:spPr>
        <p:txBody>
          <a:bodyPr wrap="square" rtlCol="0">
            <a:spAutoFit/>
          </a:bodyPr>
          <a:lstStyle/>
          <a:p>
            <a:pPr marL="0" lvl="1"/>
            <a:r>
              <a:rPr lang="en-US" sz="2800" b="1" dirty="0" smtClean="0">
                <a:solidFill>
                  <a:srgbClr val="C00000"/>
                </a:solidFill>
                <a:latin typeface="Microsoft New Tai Lue" panose="020B0502040204020203" pitchFamily="34" charset="0"/>
                <a:cs typeface="Microsoft New Tai Lue" panose="020B0502040204020203" pitchFamily="34" charset="0"/>
              </a:rPr>
              <a:t>2</a:t>
            </a:r>
            <a:r>
              <a:rPr lang="en-US" sz="2800" dirty="0" smtClean="0">
                <a:solidFill>
                  <a:prstClr val="black"/>
                </a:solidFill>
                <a:latin typeface="Microsoft New Tai Lue" panose="020B0502040204020203" pitchFamily="34" charset="0"/>
                <a:cs typeface="Microsoft New Tai Lue" panose="020B0502040204020203" pitchFamily="34" charset="0"/>
              </a:rPr>
              <a:t> </a:t>
            </a:r>
            <a:r>
              <a:rPr lang="en-US" sz="2800" dirty="0">
                <a:solidFill>
                  <a:prstClr val="black"/>
                </a:solidFill>
                <a:latin typeface="Microsoft New Tai Lue" panose="020B0502040204020203" pitchFamily="34" charset="0"/>
                <a:cs typeface="Microsoft New Tai Lue" panose="020B0502040204020203" pitchFamily="34" charset="0"/>
              </a:rPr>
              <a:t>– for the </a:t>
            </a:r>
            <a:r>
              <a:rPr lang="en-US" sz="2800" dirty="0" smtClean="0">
                <a:solidFill>
                  <a:prstClr val="black"/>
                </a:solidFill>
                <a:latin typeface="Microsoft New Tai Lue" panose="020B0502040204020203" pitchFamily="34" charset="0"/>
                <a:cs typeface="Microsoft New Tai Lue" panose="020B0502040204020203" pitchFamily="34" charset="0"/>
              </a:rPr>
              <a:t>oldest.</a:t>
            </a:r>
            <a:endParaRPr lang="en-US" sz="2800" dirty="0">
              <a:solidFill>
                <a:prstClr val="black"/>
              </a:solidFill>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326789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endParaRPr lang="en-US" sz="2200" dirty="0">
              <a:latin typeface="Calibri" panose="020F0502020204030204" pitchFamily="34" charset="0"/>
              <a:cs typeface="Calibri" panose="020F0502020204030204" pitchFamily="34" charset="0"/>
            </a:endParaRPr>
          </a:p>
        </p:txBody>
      </p:sp>
      <p:sp>
        <p:nvSpPr>
          <p:cNvPr id="28" name="TextBox 27"/>
          <p:cNvSpPr txBox="1"/>
          <p:nvPr/>
        </p:nvSpPr>
        <p:spPr>
          <a:xfrm>
            <a:off x="4519715" y="2329716"/>
            <a:ext cx="391454" cy="523220"/>
          </a:xfrm>
          <a:prstGeom prst="rect">
            <a:avLst/>
          </a:prstGeom>
          <a:noFill/>
        </p:spPr>
        <p:txBody>
          <a:bodyPr wrap="none" rtlCol="0">
            <a:spAutoFit/>
          </a:bodyPr>
          <a:lstStyle/>
          <a:p>
            <a:pPr algn="ctr"/>
            <a:r>
              <a:rPr lang="en-US" sz="2800" b="1" dirty="0">
                <a:solidFill>
                  <a:schemeClr val="tx1">
                    <a:lumMod val="85000"/>
                    <a:lumOff val="1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0</a:t>
            </a:r>
            <a:endParaRPr lang="ru-RU" sz="2800" b="1" dirty="0">
              <a:solidFill>
                <a:schemeClr val="tx1">
                  <a:lumMod val="85000"/>
                  <a:lumOff val="1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38" name="Title 1"/>
          <p:cNvSpPr txBox="1">
            <a:spLocks/>
          </p:cNvSpPr>
          <p:nvPr/>
        </p:nvSpPr>
        <p:spPr>
          <a:xfrm>
            <a:off x="323528" y="260648"/>
            <a:ext cx="8494720" cy="646331"/>
          </a:xfrm>
          <a:prstGeom prst="rect">
            <a:avLst/>
          </a:prstGeom>
          <a:noFill/>
        </p:spPr>
        <p:txBody>
          <a:bodyPr wrap="square" rtlCol="0">
            <a:spAutoFit/>
          </a:bodyPr>
          <a:lstStyle>
            <a:lvl1pPr algn="ctr" defTabSz="914400" rtl="0" eaLnBrk="1" latinLnBrk="0" hangingPunct="1">
              <a:spcBef>
                <a:spcPct val="0"/>
              </a:spcBef>
              <a:buNone/>
              <a:defRPr lang="en-US" sz="2800" b="1" kern="1200">
                <a:solidFill>
                  <a:schemeClr val="bg1"/>
                </a:solidFill>
                <a:latin typeface="Trebuchet MS" pitchFamily="34" charset="0"/>
                <a:ea typeface="+mn-ea"/>
                <a:cs typeface="Arial" pitchFamily="34" charset="0"/>
              </a:defRPr>
            </a:lvl1pPr>
          </a:lstStyle>
          <a:p>
            <a:r>
              <a:rPr lang="en-US" sz="3600" smtClean="0"/>
              <a:t>GENERATIONS</a:t>
            </a:r>
            <a:endParaRPr lang="en-US" sz="3600" dirty="0"/>
          </a:p>
        </p:txBody>
      </p:sp>
      <p:sp>
        <p:nvSpPr>
          <p:cNvPr id="10" name="Left Bracket 9"/>
          <p:cNvSpPr/>
          <p:nvPr/>
        </p:nvSpPr>
        <p:spPr>
          <a:xfrm rot="16200000">
            <a:off x="4593133" y="464868"/>
            <a:ext cx="62063" cy="3665282"/>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Cube 1"/>
          <p:cNvSpPr/>
          <p:nvPr/>
        </p:nvSpPr>
        <p:spPr>
          <a:xfrm>
            <a:off x="2771800" y="1413843"/>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A</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20" name="Cube 19"/>
          <p:cNvSpPr/>
          <p:nvPr/>
        </p:nvSpPr>
        <p:spPr>
          <a:xfrm>
            <a:off x="3511602" y="1410858"/>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B</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21" name="Cube 20"/>
          <p:cNvSpPr/>
          <p:nvPr/>
        </p:nvSpPr>
        <p:spPr>
          <a:xfrm>
            <a:off x="4243978" y="141076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C</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23" name="Cube 22"/>
          <p:cNvSpPr/>
          <p:nvPr/>
        </p:nvSpPr>
        <p:spPr>
          <a:xfrm>
            <a:off x="4983780" y="141076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D</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24" name="Cube 23"/>
          <p:cNvSpPr/>
          <p:nvPr/>
        </p:nvSpPr>
        <p:spPr>
          <a:xfrm>
            <a:off x="5719869" y="141076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E</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25" name="TextBox 24"/>
          <p:cNvSpPr txBox="1"/>
          <p:nvPr/>
        </p:nvSpPr>
        <p:spPr>
          <a:xfrm>
            <a:off x="4519715" y="3965650"/>
            <a:ext cx="391454" cy="523220"/>
          </a:xfrm>
          <a:prstGeom prst="rect">
            <a:avLst/>
          </a:prstGeom>
          <a:noFill/>
        </p:spPr>
        <p:txBody>
          <a:bodyPr wrap="none" rtlCol="0">
            <a:spAutoFit/>
          </a:bodyPr>
          <a:lstStyle/>
          <a:p>
            <a:pPr algn="ctr"/>
            <a:r>
              <a:rPr lang="en-US" sz="2800" b="1" dirty="0">
                <a:solidFill>
                  <a:schemeClr val="tx1">
                    <a:lumMod val="85000"/>
                    <a:lumOff val="1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0</a:t>
            </a:r>
            <a:endParaRPr lang="ru-RU" sz="2800" b="1" dirty="0">
              <a:solidFill>
                <a:schemeClr val="tx1">
                  <a:lumMod val="85000"/>
                  <a:lumOff val="1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26" name="Left Bracket 25"/>
          <p:cNvSpPr/>
          <p:nvPr/>
        </p:nvSpPr>
        <p:spPr>
          <a:xfrm rot="16200000">
            <a:off x="4593133" y="2100802"/>
            <a:ext cx="62063" cy="3665282"/>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Cube 26"/>
          <p:cNvSpPr/>
          <p:nvPr/>
        </p:nvSpPr>
        <p:spPr>
          <a:xfrm>
            <a:off x="2771800" y="3049777"/>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A</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29" name="Cube 28"/>
          <p:cNvSpPr/>
          <p:nvPr/>
        </p:nvSpPr>
        <p:spPr>
          <a:xfrm>
            <a:off x="3511602" y="3046792"/>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B</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30" name="Cube 29"/>
          <p:cNvSpPr/>
          <p:nvPr/>
        </p:nvSpPr>
        <p:spPr>
          <a:xfrm>
            <a:off x="4243978" y="3046699"/>
            <a:ext cx="835119" cy="733263"/>
          </a:xfrm>
          <a:prstGeom prst="cube">
            <a:avLst>
              <a:gd name="adj" fmla="val 13977"/>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effectLst>
                  <a:outerShdw blurRad="38100" dist="38100" dir="2700000" algn="tl">
                    <a:srgbClr val="000000">
                      <a:alpha val="43137"/>
                    </a:srgbClr>
                  </a:outerShdw>
                </a:effectLst>
              </a:rPr>
              <a:t>C</a:t>
            </a:r>
            <a:endParaRPr lang="ru-RU" sz="3200" b="1" dirty="0">
              <a:solidFill>
                <a:schemeClr val="bg1"/>
              </a:solidFill>
              <a:effectLst>
                <a:outerShdw blurRad="38100" dist="38100" dir="2700000" algn="tl">
                  <a:srgbClr val="000000">
                    <a:alpha val="43137"/>
                  </a:srgbClr>
                </a:outerShdw>
              </a:effectLst>
            </a:endParaRPr>
          </a:p>
        </p:txBody>
      </p:sp>
      <p:sp>
        <p:nvSpPr>
          <p:cNvPr id="31" name="Cube 30"/>
          <p:cNvSpPr/>
          <p:nvPr/>
        </p:nvSpPr>
        <p:spPr>
          <a:xfrm>
            <a:off x="4983780" y="3046699"/>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D</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32" name="Cube 31"/>
          <p:cNvSpPr/>
          <p:nvPr/>
        </p:nvSpPr>
        <p:spPr>
          <a:xfrm>
            <a:off x="5719869" y="3046699"/>
            <a:ext cx="835119" cy="733263"/>
          </a:xfrm>
          <a:prstGeom prst="cube">
            <a:avLst>
              <a:gd name="adj" fmla="val 13977"/>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effectLst>
                  <a:outerShdw blurRad="38100" dist="38100" dir="2700000" algn="tl">
                    <a:srgbClr val="000000">
                      <a:alpha val="43137"/>
                    </a:srgbClr>
                  </a:outerShdw>
                </a:effectLst>
              </a:rPr>
              <a:t>E</a:t>
            </a:r>
            <a:endParaRPr lang="ru-RU" sz="3200" b="1" dirty="0">
              <a:solidFill>
                <a:schemeClr val="bg1"/>
              </a:solidFill>
              <a:effectLst>
                <a:outerShdw blurRad="38100" dist="38100" dir="2700000" algn="tl">
                  <a:srgbClr val="000000">
                    <a:alpha val="43137"/>
                  </a:srgbClr>
                </a:outerShdw>
              </a:effectLst>
            </a:endParaRPr>
          </a:p>
        </p:txBody>
      </p:sp>
      <p:sp>
        <p:nvSpPr>
          <p:cNvPr id="33" name="Left Bracket 32"/>
          <p:cNvSpPr/>
          <p:nvPr/>
        </p:nvSpPr>
        <p:spPr>
          <a:xfrm rot="16200000">
            <a:off x="3133026" y="4433686"/>
            <a:ext cx="60382" cy="2367009"/>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4" name="TextBox 33"/>
          <p:cNvSpPr txBox="1"/>
          <p:nvPr/>
        </p:nvSpPr>
        <p:spPr>
          <a:xfrm>
            <a:off x="3013967" y="5739219"/>
            <a:ext cx="391454" cy="523220"/>
          </a:xfrm>
          <a:prstGeom prst="rect">
            <a:avLst/>
          </a:prstGeom>
          <a:noFill/>
        </p:spPr>
        <p:txBody>
          <a:bodyPr wrap="none" rtlCol="0">
            <a:spAutoFit/>
          </a:bodyPr>
          <a:lstStyle/>
          <a:p>
            <a:pPr algn="ctr"/>
            <a:r>
              <a:rPr lang="en-US" sz="2800" b="1" dirty="0" smtClean="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1</a:t>
            </a:r>
            <a:endParaRPr lang="ru-RU" sz="2800" b="1" dirty="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35" name="Left Bracket 34"/>
          <p:cNvSpPr/>
          <p:nvPr/>
        </p:nvSpPr>
        <p:spPr>
          <a:xfrm rot="16200000">
            <a:off x="5965021" y="4317733"/>
            <a:ext cx="62064" cy="2600600"/>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6" name="TextBox 35"/>
          <p:cNvSpPr txBox="1"/>
          <p:nvPr/>
        </p:nvSpPr>
        <p:spPr>
          <a:xfrm>
            <a:off x="5730008" y="5740902"/>
            <a:ext cx="391454" cy="523220"/>
          </a:xfrm>
          <a:prstGeom prst="rect">
            <a:avLst/>
          </a:prstGeom>
          <a:noFill/>
        </p:spPr>
        <p:txBody>
          <a:bodyPr wrap="none" rtlCol="0">
            <a:spAutoFit/>
          </a:bodyPr>
          <a:lstStyle/>
          <a:p>
            <a:pPr algn="ctr"/>
            <a:r>
              <a:rPr lang="en-US" sz="2800" b="1" dirty="0" smtClean="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0</a:t>
            </a:r>
            <a:endParaRPr lang="ru-RU" sz="2800" b="1" dirty="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37" name="Cube 36"/>
          <p:cNvSpPr/>
          <p:nvPr/>
        </p:nvSpPr>
        <p:spPr>
          <a:xfrm>
            <a:off x="2009056" y="4763202"/>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A</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39" name="Cube 38"/>
          <p:cNvSpPr/>
          <p:nvPr/>
        </p:nvSpPr>
        <p:spPr>
          <a:xfrm>
            <a:off x="2748858" y="4760217"/>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B</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40" name="Cube 39"/>
          <p:cNvSpPr/>
          <p:nvPr/>
        </p:nvSpPr>
        <p:spPr>
          <a:xfrm>
            <a:off x="3488660" y="4760217"/>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D</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057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0" grpId="0" animBg="1"/>
      <p:bldP spid="25" grpId="0"/>
      <p:bldP spid="26" grpId="0" animBg="1"/>
      <p:bldP spid="33" grpId="0" animBg="1"/>
      <p:bldP spid="34"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endParaRPr lang="en-US" sz="2200" dirty="0">
              <a:latin typeface="Calibri" panose="020F0502020204030204" pitchFamily="34" charset="0"/>
              <a:cs typeface="Calibri" panose="020F0502020204030204" pitchFamily="34" charset="0"/>
            </a:endParaRPr>
          </a:p>
        </p:txBody>
      </p:sp>
      <p:sp>
        <p:nvSpPr>
          <p:cNvPr id="38" name="Title 1"/>
          <p:cNvSpPr txBox="1">
            <a:spLocks/>
          </p:cNvSpPr>
          <p:nvPr/>
        </p:nvSpPr>
        <p:spPr>
          <a:xfrm>
            <a:off x="323528" y="260648"/>
            <a:ext cx="8494720" cy="646331"/>
          </a:xfrm>
          <a:prstGeom prst="rect">
            <a:avLst/>
          </a:prstGeom>
          <a:noFill/>
        </p:spPr>
        <p:txBody>
          <a:bodyPr wrap="square" rtlCol="0">
            <a:spAutoFit/>
          </a:bodyPr>
          <a:lstStyle>
            <a:lvl1pPr algn="ctr" defTabSz="914400" rtl="0" eaLnBrk="1" latinLnBrk="0" hangingPunct="1">
              <a:spcBef>
                <a:spcPct val="0"/>
              </a:spcBef>
              <a:buNone/>
              <a:defRPr lang="en-US" sz="2800" b="1" kern="1200">
                <a:solidFill>
                  <a:schemeClr val="bg1"/>
                </a:solidFill>
                <a:latin typeface="Trebuchet MS" pitchFamily="34" charset="0"/>
                <a:ea typeface="+mn-ea"/>
                <a:cs typeface="Arial" pitchFamily="34" charset="0"/>
              </a:defRPr>
            </a:lvl1pPr>
          </a:lstStyle>
          <a:p>
            <a:r>
              <a:rPr lang="en-US" sz="3600" smtClean="0"/>
              <a:t>GENERATIONS</a:t>
            </a:r>
            <a:endParaRPr lang="en-US" sz="3600" dirty="0"/>
          </a:p>
        </p:txBody>
      </p:sp>
      <p:sp>
        <p:nvSpPr>
          <p:cNvPr id="33" name="Left Bracket 32"/>
          <p:cNvSpPr/>
          <p:nvPr/>
        </p:nvSpPr>
        <p:spPr>
          <a:xfrm rot="16200000">
            <a:off x="1846136" y="1086245"/>
            <a:ext cx="60382" cy="2367009"/>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4" name="TextBox 33"/>
          <p:cNvSpPr txBox="1"/>
          <p:nvPr/>
        </p:nvSpPr>
        <p:spPr>
          <a:xfrm>
            <a:off x="1727077" y="2391778"/>
            <a:ext cx="391454" cy="523220"/>
          </a:xfrm>
          <a:prstGeom prst="rect">
            <a:avLst/>
          </a:prstGeom>
          <a:noFill/>
        </p:spPr>
        <p:txBody>
          <a:bodyPr wrap="none" rtlCol="0">
            <a:spAutoFit/>
          </a:bodyPr>
          <a:lstStyle/>
          <a:p>
            <a:pPr algn="ctr"/>
            <a:r>
              <a:rPr lang="en-US" sz="2800" b="1" dirty="0" smtClean="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1</a:t>
            </a:r>
            <a:endParaRPr lang="ru-RU" sz="2800" b="1" dirty="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35" name="Left Bracket 34"/>
          <p:cNvSpPr/>
          <p:nvPr/>
        </p:nvSpPr>
        <p:spPr>
          <a:xfrm rot="16200000">
            <a:off x="5675127" y="-15696"/>
            <a:ext cx="60383" cy="4570891"/>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6" name="TextBox 35"/>
          <p:cNvSpPr txBox="1"/>
          <p:nvPr/>
        </p:nvSpPr>
        <p:spPr>
          <a:xfrm>
            <a:off x="5730008" y="2393461"/>
            <a:ext cx="391454" cy="523220"/>
          </a:xfrm>
          <a:prstGeom prst="rect">
            <a:avLst/>
          </a:prstGeom>
          <a:noFill/>
        </p:spPr>
        <p:txBody>
          <a:bodyPr wrap="none" rtlCol="0">
            <a:spAutoFit/>
          </a:bodyPr>
          <a:lstStyle/>
          <a:p>
            <a:pPr algn="ctr"/>
            <a:r>
              <a:rPr lang="en-US" sz="2800" b="1" dirty="0" smtClean="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0</a:t>
            </a:r>
            <a:endParaRPr lang="ru-RU" sz="2800" b="1" dirty="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37" name="Cube 36"/>
          <p:cNvSpPr/>
          <p:nvPr/>
        </p:nvSpPr>
        <p:spPr>
          <a:xfrm>
            <a:off x="722166" y="1415761"/>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A</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39" name="Cube 38"/>
          <p:cNvSpPr/>
          <p:nvPr/>
        </p:nvSpPr>
        <p:spPr>
          <a:xfrm>
            <a:off x="1461968" y="1412776"/>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B</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40" name="Cube 39"/>
          <p:cNvSpPr/>
          <p:nvPr/>
        </p:nvSpPr>
        <p:spPr>
          <a:xfrm>
            <a:off x="2201770" y="1412776"/>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D</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41" name="Cube 40"/>
          <p:cNvSpPr/>
          <p:nvPr/>
        </p:nvSpPr>
        <p:spPr>
          <a:xfrm>
            <a:off x="3453108" y="1413843"/>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F</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42" name="Cube 41"/>
          <p:cNvSpPr/>
          <p:nvPr/>
        </p:nvSpPr>
        <p:spPr>
          <a:xfrm>
            <a:off x="4192910" y="1410858"/>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G</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43" name="Cube 42"/>
          <p:cNvSpPr/>
          <p:nvPr/>
        </p:nvSpPr>
        <p:spPr>
          <a:xfrm>
            <a:off x="4925286" y="141076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H</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44" name="Cube 43"/>
          <p:cNvSpPr/>
          <p:nvPr/>
        </p:nvSpPr>
        <p:spPr>
          <a:xfrm>
            <a:off x="5665088" y="141076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I</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45" name="Cube 44"/>
          <p:cNvSpPr/>
          <p:nvPr/>
        </p:nvSpPr>
        <p:spPr>
          <a:xfrm>
            <a:off x="6401177" y="141076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J</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46" name="Cube 45"/>
          <p:cNvSpPr/>
          <p:nvPr/>
        </p:nvSpPr>
        <p:spPr>
          <a:xfrm>
            <a:off x="7155646" y="141076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K</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47" name="Left Bracket 46"/>
          <p:cNvSpPr/>
          <p:nvPr/>
        </p:nvSpPr>
        <p:spPr>
          <a:xfrm rot="16200000">
            <a:off x="1846136" y="2745109"/>
            <a:ext cx="60382" cy="2367009"/>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8" name="TextBox 47"/>
          <p:cNvSpPr txBox="1"/>
          <p:nvPr/>
        </p:nvSpPr>
        <p:spPr>
          <a:xfrm>
            <a:off x="1727077" y="4050642"/>
            <a:ext cx="391454" cy="523220"/>
          </a:xfrm>
          <a:prstGeom prst="rect">
            <a:avLst/>
          </a:prstGeom>
          <a:noFill/>
        </p:spPr>
        <p:txBody>
          <a:bodyPr wrap="none" rtlCol="0">
            <a:spAutoFit/>
          </a:bodyPr>
          <a:lstStyle/>
          <a:p>
            <a:pPr algn="ctr"/>
            <a:r>
              <a:rPr lang="en-US" sz="2800" b="1" dirty="0" smtClean="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1</a:t>
            </a:r>
            <a:endParaRPr lang="ru-RU" sz="2800" b="1" dirty="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49" name="Left Bracket 48"/>
          <p:cNvSpPr/>
          <p:nvPr/>
        </p:nvSpPr>
        <p:spPr>
          <a:xfrm rot="16200000">
            <a:off x="5675127" y="1643168"/>
            <a:ext cx="60383" cy="4570891"/>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0" name="TextBox 49"/>
          <p:cNvSpPr txBox="1"/>
          <p:nvPr/>
        </p:nvSpPr>
        <p:spPr>
          <a:xfrm>
            <a:off x="5730008" y="4052325"/>
            <a:ext cx="391454" cy="523220"/>
          </a:xfrm>
          <a:prstGeom prst="rect">
            <a:avLst/>
          </a:prstGeom>
          <a:noFill/>
        </p:spPr>
        <p:txBody>
          <a:bodyPr wrap="none" rtlCol="0">
            <a:spAutoFit/>
          </a:bodyPr>
          <a:lstStyle/>
          <a:p>
            <a:pPr algn="ctr"/>
            <a:r>
              <a:rPr lang="en-US" sz="2800" b="1" dirty="0" smtClean="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0</a:t>
            </a:r>
            <a:endParaRPr lang="ru-RU" sz="2800" b="1" dirty="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51" name="Cube 50"/>
          <p:cNvSpPr/>
          <p:nvPr/>
        </p:nvSpPr>
        <p:spPr>
          <a:xfrm>
            <a:off x="722166" y="307462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A</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52" name="Cube 51"/>
          <p:cNvSpPr/>
          <p:nvPr/>
        </p:nvSpPr>
        <p:spPr>
          <a:xfrm>
            <a:off x="1461968" y="3071640"/>
            <a:ext cx="835119" cy="733263"/>
          </a:xfrm>
          <a:prstGeom prst="cube">
            <a:avLst>
              <a:gd name="adj" fmla="val 13977"/>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effectLst>
                  <a:outerShdw blurRad="38100" dist="38100" dir="2700000" algn="tl">
                    <a:srgbClr val="000000">
                      <a:alpha val="43137"/>
                    </a:srgbClr>
                  </a:outerShdw>
                </a:effectLst>
              </a:rPr>
              <a:t>B</a:t>
            </a:r>
            <a:endParaRPr lang="ru-RU" sz="3200" b="1" dirty="0">
              <a:solidFill>
                <a:schemeClr val="bg1"/>
              </a:solidFill>
              <a:effectLst>
                <a:outerShdw blurRad="38100" dist="38100" dir="2700000" algn="tl">
                  <a:srgbClr val="000000">
                    <a:alpha val="43137"/>
                  </a:srgbClr>
                </a:outerShdw>
              </a:effectLst>
            </a:endParaRPr>
          </a:p>
        </p:txBody>
      </p:sp>
      <p:sp>
        <p:nvSpPr>
          <p:cNvPr id="53" name="Cube 52"/>
          <p:cNvSpPr/>
          <p:nvPr/>
        </p:nvSpPr>
        <p:spPr>
          <a:xfrm>
            <a:off x="2201770" y="3071640"/>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D</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54" name="Cube 53"/>
          <p:cNvSpPr/>
          <p:nvPr/>
        </p:nvSpPr>
        <p:spPr>
          <a:xfrm>
            <a:off x="3453108" y="3072707"/>
            <a:ext cx="835119" cy="733263"/>
          </a:xfrm>
          <a:prstGeom prst="cube">
            <a:avLst>
              <a:gd name="adj" fmla="val 13977"/>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effectLst>
                  <a:outerShdw blurRad="38100" dist="38100" dir="2700000" algn="tl">
                    <a:srgbClr val="000000">
                      <a:alpha val="43137"/>
                    </a:srgbClr>
                  </a:outerShdw>
                </a:effectLst>
              </a:rPr>
              <a:t>F</a:t>
            </a:r>
            <a:endParaRPr lang="ru-RU" sz="3200" b="1" dirty="0">
              <a:solidFill>
                <a:schemeClr val="bg1"/>
              </a:solidFill>
              <a:effectLst>
                <a:outerShdw blurRad="38100" dist="38100" dir="2700000" algn="tl">
                  <a:srgbClr val="000000">
                    <a:alpha val="43137"/>
                  </a:srgbClr>
                </a:outerShdw>
              </a:effectLst>
            </a:endParaRPr>
          </a:p>
        </p:txBody>
      </p:sp>
      <p:sp>
        <p:nvSpPr>
          <p:cNvPr id="55" name="Cube 54"/>
          <p:cNvSpPr/>
          <p:nvPr/>
        </p:nvSpPr>
        <p:spPr>
          <a:xfrm>
            <a:off x="4192910" y="3069722"/>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G</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56" name="Cube 55"/>
          <p:cNvSpPr/>
          <p:nvPr/>
        </p:nvSpPr>
        <p:spPr>
          <a:xfrm>
            <a:off x="4925286" y="3069629"/>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H</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57" name="Cube 56"/>
          <p:cNvSpPr/>
          <p:nvPr/>
        </p:nvSpPr>
        <p:spPr>
          <a:xfrm>
            <a:off x="5665088" y="3069629"/>
            <a:ext cx="835119" cy="733263"/>
          </a:xfrm>
          <a:prstGeom prst="cube">
            <a:avLst>
              <a:gd name="adj" fmla="val 13977"/>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effectLst>
                  <a:outerShdw blurRad="38100" dist="38100" dir="2700000" algn="tl">
                    <a:srgbClr val="000000">
                      <a:alpha val="43137"/>
                    </a:srgbClr>
                  </a:outerShdw>
                </a:effectLst>
              </a:rPr>
              <a:t>I</a:t>
            </a:r>
            <a:endParaRPr lang="ru-RU" sz="3200" b="1" dirty="0">
              <a:solidFill>
                <a:schemeClr val="bg1"/>
              </a:solidFill>
              <a:effectLst>
                <a:outerShdw blurRad="38100" dist="38100" dir="2700000" algn="tl">
                  <a:srgbClr val="000000">
                    <a:alpha val="43137"/>
                  </a:srgbClr>
                </a:outerShdw>
              </a:effectLst>
            </a:endParaRPr>
          </a:p>
        </p:txBody>
      </p:sp>
      <p:sp>
        <p:nvSpPr>
          <p:cNvPr id="58" name="Cube 57"/>
          <p:cNvSpPr/>
          <p:nvPr/>
        </p:nvSpPr>
        <p:spPr>
          <a:xfrm>
            <a:off x="6401177" y="3069629"/>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J</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59" name="Cube 58"/>
          <p:cNvSpPr/>
          <p:nvPr/>
        </p:nvSpPr>
        <p:spPr>
          <a:xfrm>
            <a:off x="7155646" y="3069629"/>
            <a:ext cx="835119" cy="733263"/>
          </a:xfrm>
          <a:prstGeom prst="cube">
            <a:avLst>
              <a:gd name="adj" fmla="val 13977"/>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effectLst>
                  <a:outerShdw blurRad="38100" dist="38100" dir="2700000" algn="tl">
                    <a:srgbClr val="000000">
                      <a:alpha val="43137"/>
                    </a:srgbClr>
                  </a:outerShdw>
                </a:effectLst>
              </a:rPr>
              <a:t>K</a:t>
            </a:r>
            <a:endParaRPr lang="ru-RU" sz="3200" b="1" dirty="0">
              <a:solidFill>
                <a:schemeClr val="bg1"/>
              </a:solidFill>
              <a:effectLst>
                <a:outerShdw blurRad="38100" dist="38100" dir="2700000" algn="tl">
                  <a:srgbClr val="000000">
                    <a:alpha val="43137"/>
                  </a:srgbClr>
                </a:outerShdw>
              </a:effectLst>
            </a:endParaRPr>
          </a:p>
        </p:txBody>
      </p:sp>
      <p:sp>
        <p:nvSpPr>
          <p:cNvPr id="31" name="Left Bracket 30"/>
          <p:cNvSpPr/>
          <p:nvPr/>
        </p:nvSpPr>
        <p:spPr>
          <a:xfrm rot="16200000">
            <a:off x="1478956" y="4875154"/>
            <a:ext cx="58880" cy="1577388"/>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2" name="TextBox 31"/>
          <p:cNvSpPr txBox="1"/>
          <p:nvPr/>
        </p:nvSpPr>
        <p:spPr>
          <a:xfrm>
            <a:off x="1335623" y="5786627"/>
            <a:ext cx="391454" cy="523220"/>
          </a:xfrm>
          <a:prstGeom prst="rect">
            <a:avLst/>
          </a:prstGeom>
          <a:noFill/>
        </p:spPr>
        <p:txBody>
          <a:bodyPr wrap="none" rtlCol="0">
            <a:spAutoFit/>
          </a:bodyPr>
          <a:lstStyle/>
          <a:p>
            <a:pPr algn="ctr"/>
            <a:r>
              <a:rPr lang="en-US" sz="2800" b="1" dirty="0" smtClean="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2</a:t>
            </a:r>
            <a:endParaRPr lang="ru-RU" sz="2800" b="1" dirty="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60" name="Cube 59"/>
          <p:cNvSpPr/>
          <p:nvPr/>
        </p:nvSpPr>
        <p:spPr>
          <a:xfrm>
            <a:off x="749044" y="4810610"/>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A</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62" name="Cube 61"/>
          <p:cNvSpPr/>
          <p:nvPr/>
        </p:nvSpPr>
        <p:spPr>
          <a:xfrm>
            <a:off x="1488846" y="480762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D</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63" name="Left Bracket 62"/>
          <p:cNvSpPr/>
          <p:nvPr/>
        </p:nvSpPr>
        <p:spPr>
          <a:xfrm rot="16200000">
            <a:off x="3781096" y="4481094"/>
            <a:ext cx="60382" cy="2367009"/>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4" name="TextBox 63"/>
          <p:cNvSpPr txBox="1"/>
          <p:nvPr/>
        </p:nvSpPr>
        <p:spPr>
          <a:xfrm>
            <a:off x="3662037" y="5786627"/>
            <a:ext cx="391454" cy="523220"/>
          </a:xfrm>
          <a:prstGeom prst="rect">
            <a:avLst/>
          </a:prstGeom>
          <a:noFill/>
        </p:spPr>
        <p:txBody>
          <a:bodyPr wrap="none" rtlCol="0">
            <a:spAutoFit/>
          </a:bodyPr>
          <a:lstStyle/>
          <a:p>
            <a:pPr algn="ctr"/>
            <a:r>
              <a:rPr lang="en-US" sz="2800" b="1" dirty="0" smtClean="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1</a:t>
            </a:r>
            <a:endParaRPr lang="ru-RU" sz="2800" b="1" dirty="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65" name="Cube 64"/>
          <p:cNvSpPr/>
          <p:nvPr/>
        </p:nvSpPr>
        <p:spPr>
          <a:xfrm>
            <a:off x="2657126" y="4810610"/>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G</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66" name="Cube 65"/>
          <p:cNvSpPr/>
          <p:nvPr/>
        </p:nvSpPr>
        <p:spPr>
          <a:xfrm>
            <a:off x="3396928" y="480762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H</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67" name="Cube 66"/>
          <p:cNvSpPr/>
          <p:nvPr/>
        </p:nvSpPr>
        <p:spPr>
          <a:xfrm>
            <a:off x="4136730" y="4807625"/>
            <a:ext cx="835119" cy="733263"/>
          </a:xfrm>
          <a:prstGeom prst="cube">
            <a:avLst>
              <a:gd name="adj" fmla="val 13977"/>
            </a:avLst>
          </a:prstGeom>
          <a:solidFill>
            <a:schemeClr val="accent1">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75000"/>
                    <a:lumOff val="25000"/>
                  </a:schemeClr>
                </a:solidFill>
                <a:effectLst>
                  <a:outerShdw blurRad="38100" dist="38100" dir="2700000" algn="tl">
                    <a:srgbClr val="000000">
                      <a:alpha val="43137"/>
                    </a:srgbClr>
                  </a:outerShdw>
                </a:effectLst>
              </a:rPr>
              <a:t>J</a:t>
            </a:r>
            <a:endParaRPr lang="ru-RU" sz="3200" b="1" dirty="0">
              <a:solidFill>
                <a:schemeClr val="tx1">
                  <a:lumMod val="75000"/>
                  <a:lumOff val="25000"/>
                </a:schemeClr>
              </a:solidFill>
              <a:effectLst>
                <a:outerShdw blurRad="38100" dist="38100" dir="2700000" algn="tl">
                  <a:srgbClr val="000000">
                    <a:alpha val="43137"/>
                  </a:srgbClr>
                </a:outerShdw>
              </a:effectLst>
            </a:endParaRPr>
          </a:p>
        </p:txBody>
      </p:sp>
      <p:sp>
        <p:nvSpPr>
          <p:cNvPr id="68" name="Left Bracket 67"/>
          <p:cNvSpPr/>
          <p:nvPr/>
        </p:nvSpPr>
        <p:spPr>
          <a:xfrm rot="16200000">
            <a:off x="6470016" y="4481093"/>
            <a:ext cx="60382" cy="2367009"/>
          </a:xfrm>
          <a:prstGeom prst="leftBracket">
            <a:avLst/>
          </a:prstGeom>
          <a:ln w="15875">
            <a:solidFill>
              <a:srgbClr val="FFA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9" name="TextBox 68"/>
          <p:cNvSpPr txBox="1"/>
          <p:nvPr/>
        </p:nvSpPr>
        <p:spPr>
          <a:xfrm>
            <a:off x="6353458" y="5786099"/>
            <a:ext cx="391454" cy="523220"/>
          </a:xfrm>
          <a:prstGeom prst="rect">
            <a:avLst/>
          </a:prstGeom>
          <a:noFill/>
        </p:spPr>
        <p:txBody>
          <a:bodyPr wrap="none" rtlCol="0">
            <a:spAutoFit/>
          </a:bodyPr>
          <a:lstStyle/>
          <a:p>
            <a:pPr algn="ctr"/>
            <a:r>
              <a:rPr lang="en-US" sz="2800" b="1" dirty="0" smtClean="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0</a:t>
            </a:r>
            <a:endParaRPr lang="ru-RU" sz="2800" b="1" dirty="0">
              <a:solidFill>
                <a:prstClr val="black">
                  <a:lumMod val="85000"/>
                  <a:lumOff val="15000"/>
                </a:prst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132983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animBg="1"/>
      <p:bldP spid="36" grpId="0"/>
      <p:bldP spid="47" grpId="0" animBg="1"/>
      <p:bldP spid="48" grpId="0"/>
      <p:bldP spid="49" grpId="0" animBg="1"/>
      <p:bldP spid="50" grpId="0"/>
      <p:bldP spid="31" grpId="0" animBg="1"/>
      <p:bldP spid="32" grpId="0"/>
      <p:bldP spid="63" grpId="0" animBg="1"/>
      <p:bldP spid="64" grpId="0"/>
      <p:bldP spid="68" grpId="0" animBg="1"/>
      <p:bldP spid="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80000"/>
              <a:buNone/>
            </a:pPr>
            <a:r>
              <a:rPr lang="en-US" sz="2400" dirty="0" smtClean="0">
                <a:latin typeface="Calibri" panose="020F0502020204030204" pitchFamily="34" charset="0"/>
                <a:cs typeface="Calibri" panose="020F0502020204030204" pitchFamily="34" charset="0"/>
              </a:rPr>
              <a:t>GC </a:t>
            </a:r>
            <a:r>
              <a:rPr lang="en-US" sz="2400" dirty="0">
                <a:latin typeface="Calibri" panose="020F0502020204030204" pitchFamily="34" charset="0"/>
                <a:cs typeface="Calibri" panose="020F0502020204030204" pitchFamily="34" charset="0"/>
              </a:rPr>
              <a:t>can be called in following cases</a:t>
            </a:r>
          </a:p>
          <a:p>
            <a:pPr>
              <a:buSzPct val="80000"/>
            </a:pPr>
            <a:r>
              <a:rPr lang="en-US" sz="2400" dirty="0">
                <a:latin typeface="Calibri" panose="020F0502020204030204" pitchFamily="34" charset="0"/>
                <a:cs typeface="Calibri" panose="020F0502020204030204" pitchFamily="34" charset="0"/>
              </a:rPr>
              <a:t>Generation 0 is full</a:t>
            </a:r>
          </a:p>
          <a:p>
            <a:pPr>
              <a:buSzPct val="80000"/>
            </a:pPr>
            <a:r>
              <a:rPr lang="en-US" sz="2400" dirty="0" smtClean="0">
                <a:latin typeface="Calibri" panose="020F0502020204030204" pitchFamily="34" charset="0"/>
                <a:cs typeface="Calibri" panose="020F0502020204030204" pitchFamily="34" charset="0"/>
              </a:rPr>
              <a:t>Explicit </a:t>
            </a:r>
            <a:r>
              <a:rPr lang="en-US" sz="2400" dirty="0">
                <a:latin typeface="Calibri" panose="020F0502020204030204" pitchFamily="34" charset="0"/>
                <a:cs typeface="Calibri" panose="020F0502020204030204" pitchFamily="34" charset="0"/>
              </a:rPr>
              <a:t>call static method </a:t>
            </a:r>
            <a:r>
              <a:rPr lang="en-US" sz="2400" dirty="0" err="1">
                <a:latin typeface="Calibri" panose="020F0502020204030204" pitchFamily="34" charset="0"/>
                <a:cs typeface="Calibri" panose="020F0502020204030204" pitchFamily="34" charset="0"/>
              </a:rPr>
              <a:t>GC.Collect</a:t>
            </a:r>
            <a:r>
              <a:rPr lang="en-US" sz="2400" dirty="0">
                <a:latin typeface="Calibri" panose="020F0502020204030204" pitchFamily="34" charset="0"/>
                <a:cs typeface="Calibri" panose="020F0502020204030204" pitchFamily="34" charset="0"/>
              </a:rPr>
              <a:t>()</a:t>
            </a:r>
          </a:p>
          <a:p>
            <a:pPr lvl="1">
              <a:buSzPct val="80000"/>
            </a:pPr>
            <a:r>
              <a:rPr lang="en-US" sz="2200" dirty="0">
                <a:latin typeface="Calibri" panose="020F0502020204030204" pitchFamily="34" charset="0"/>
                <a:cs typeface="Calibri" panose="020F0502020204030204" pitchFamily="34" charset="0"/>
              </a:rPr>
              <a:t>Although Microsoft does not recommend to do that, sometime it make sense to force collecting.</a:t>
            </a:r>
          </a:p>
          <a:p>
            <a:pPr>
              <a:buSzPct val="80000"/>
            </a:pPr>
            <a:r>
              <a:rPr lang="en-US" sz="2400" dirty="0">
                <a:latin typeface="Calibri" panose="020F0502020204030204" pitchFamily="34" charset="0"/>
                <a:cs typeface="Calibri" panose="020F0502020204030204" pitchFamily="34" charset="0"/>
              </a:rPr>
              <a:t>Unload application domain.</a:t>
            </a:r>
          </a:p>
          <a:p>
            <a:pPr lvl="1">
              <a:buSzPct val="80000"/>
            </a:pPr>
            <a:r>
              <a:rPr lang="en-US" sz="2200" dirty="0">
                <a:latin typeface="Calibri" panose="020F0502020204030204" pitchFamily="34" charset="0"/>
                <a:cs typeface="Calibri" panose="020F0502020204030204" pitchFamily="34" charset="0"/>
              </a:rPr>
              <a:t>CLR treat that application has no roots anymore.</a:t>
            </a:r>
          </a:p>
          <a:p>
            <a:pPr>
              <a:buSzPct val="80000"/>
            </a:pPr>
            <a:r>
              <a:rPr lang="en-US" sz="2400" dirty="0">
                <a:latin typeface="Calibri" panose="020F0502020204030204" pitchFamily="34" charset="0"/>
                <a:cs typeface="Calibri" panose="020F0502020204030204" pitchFamily="34" charset="0"/>
              </a:rPr>
              <a:t>Closing CLR</a:t>
            </a:r>
          </a:p>
          <a:p>
            <a:pPr lvl="1">
              <a:buSzPct val="80000"/>
            </a:pPr>
            <a:r>
              <a:rPr lang="en-US" sz="2200" dirty="0">
                <a:latin typeface="Calibri" panose="020F0502020204030204" pitchFamily="34" charset="0"/>
                <a:cs typeface="Calibri" panose="020F0502020204030204" pitchFamily="34" charset="0"/>
              </a:rPr>
              <a:t>CLR tries to call Finalize() for each object in managed heap</a:t>
            </a:r>
          </a:p>
        </p:txBody>
      </p:sp>
    </p:spTree>
    <p:extLst>
      <p:ext uri="{BB962C8B-B14F-4D97-AF65-F5344CB8AC3E}">
        <p14:creationId xmlns:p14="http://schemas.microsoft.com/office/powerpoint/2010/main" val="2030777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176" y="637598"/>
            <a:ext cx="3575084" cy="3991812"/>
          </a:xfrm>
          <a:prstGeom prst="ellipse">
            <a:avLst/>
          </a:prstGeom>
          <a:ln w="60325">
            <a:noFill/>
          </a:ln>
          <a:effectLst>
            <a:softEdge rad="112500"/>
          </a:effectLst>
        </p:spPr>
      </p:pic>
      <p:sp>
        <p:nvSpPr>
          <p:cNvPr id="5" name="Text Placeholder 2"/>
          <p:cNvSpPr txBox="1">
            <a:spLocks/>
          </p:cNvSpPr>
          <p:nvPr/>
        </p:nvSpPr>
        <p:spPr>
          <a:xfrm>
            <a:off x="603504" y="4868983"/>
            <a:ext cx="6318978" cy="4770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smtClean="0">
                <a:solidFill>
                  <a:schemeClr val="bg1"/>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Yuriy Shapovalov</a:t>
            </a:r>
            <a:endParaRPr lang="en-US" sz="4000" b="1" dirty="0">
              <a:solidFill>
                <a:schemeClr val="bg1"/>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6" name="Text Placeholder 3"/>
          <p:cNvSpPr txBox="1">
            <a:spLocks/>
          </p:cNvSpPr>
          <p:nvPr/>
        </p:nvSpPr>
        <p:spPr>
          <a:xfrm>
            <a:off x="603504" y="5516224"/>
            <a:ext cx="8214744" cy="35394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Senior Software Engineer, EPAM (Kharkov)</a:t>
            </a:r>
            <a:endParaRPr lang="en-US" dirty="0">
              <a:solidFill>
                <a:schemeClr val="bg1"/>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grpSp>
        <p:nvGrpSpPr>
          <p:cNvPr id="26" name="Group 25"/>
          <p:cNvGrpSpPr/>
          <p:nvPr/>
        </p:nvGrpSpPr>
        <p:grpSpPr>
          <a:xfrm>
            <a:off x="637420" y="3251638"/>
            <a:ext cx="5666368" cy="634007"/>
            <a:chOff x="637420" y="3251638"/>
            <a:chExt cx="5666368" cy="634007"/>
          </a:xfrm>
        </p:grpSpPr>
        <p:sp>
          <p:nvSpPr>
            <p:cNvPr id="12" name="Text Placeholder 2"/>
            <p:cNvSpPr txBox="1">
              <a:spLocks/>
            </p:cNvSpPr>
            <p:nvPr/>
          </p:nvSpPr>
          <p:spPr>
            <a:xfrm>
              <a:off x="1303272" y="3408591"/>
              <a:ext cx="5000516" cy="4770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Microsoft New Tai Lue" panose="020B0502040204020203" pitchFamily="34" charset="0"/>
                  <a:cs typeface="Microsoft New Tai Lue" panose="020B0502040204020203" pitchFamily="34" charset="0"/>
                </a:rPr>
                <a:t>github.com/</a:t>
              </a:r>
              <a:r>
                <a:rPr lang="en-US" sz="2000" dirty="0" err="1" smtClean="0">
                  <a:solidFill>
                    <a:schemeClr val="bg1"/>
                  </a:solidFill>
                  <a:latin typeface="Microsoft New Tai Lue" panose="020B0502040204020203" pitchFamily="34" charset="0"/>
                  <a:cs typeface="Microsoft New Tai Lue" panose="020B0502040204020203" pitchFamily="34" charset="0"/>
                </a:rPr>
                <a:t>yuriyshapovalov</a:t>
              </a:r>
              <a:endParaRPr lang="en-US" sz="2000" dirty="0">
                <a:solidFill>
                  <a:schemeClr val="bg1"/>
                </a:solidFill>
                <a:latin typeface="Microsoft New Tai Lue" panose="020B0502040204020203" pitchFamily="34" charset="0"/>
                <a:cs typeface="Microsoft New Tai Lue" panose="020B0502040204020203"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420" y="3251638"/>
              <a:ext cx="609318" cy="609318"/>
            </a:xfrm>
            <a:prstGeom prst="rect">
              <a:avLst/>
            </a:prstGeom>
          </p:spPr>
        </p:pic>
      </p:grpSp>
      <p:grpSp>
        <p:nvGrpSpPr>
          <p:cNvPr id="27" name="Group 26"/>
          <p:cNvGrpSpPr/>
          <p:nvPr/>
        </p:nvGrpSpPr>
        <p:grpSpPr>
          <a:xfrm>
            <a:off x="1239791" y="3980675"/>
            <a:ext cx="5682691" cy="477054"/>
            <a:chOff x="1239791" y="3980675"/>
            <a:chExt cx="5682691" cy="477054"/>
          </a:xfrm>
        </p:grpSpPr>
        <p:sp>
          <p:nvSpPr>
            <p:cNvPr id="13" name="Text Placeholder 2"/>
            <p:cNvSpPr txBox="1">
              <a:spLocks/>
            </p:cNvSpPr>
            <p:nvPr/>
          </p:nvSpPr>
          <p:spPr>
            <a:xfrm>
              <a:off x="1763688" y="3980675"/>
              <a:ext cx="5158794" cy="4770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1"/>
                  </a:solidFill>
                  <a:latin typeface="Microsoft New Tai Lue" panose="020B0502040204020203" pitchFamily="34" charset="0"/>
                  <a:cs typeface="Microsoft New Tai Lue" panose="020B0502040204020203" pitchFamily="34" charset="0"/>
                </a:rPr>
                <a:t>c</a:t>
              </a:r>
              <a:r>
                <a:rPr lang="en-US" sz="2000" dirty="0" smtClean="0">
                  <a:solidFill>
                    <a:schemeClr val="bg1"/>
                  </a:solidFill>
                  <a:latin typeface="Microsoft New Tai Lue" panose="020B0502040204020203" pitchFamily="34" charset="0"/>
                  <a:cs typeface="Microsoft New Tai Lue" panose="020B0502040204020203" pitchFamily="34" charset="0"/>
                </a:rPr>
                <a:t>odeplex.com/</a:t>
              </a:r>
              <a:r>
                <a:rPr lang="en-US" sz="2000" dirty="0" err="1" smtClean="0">
                  <a:solidFill>
                    <a:schemeClr val="bg1"/>
                  </a:solidFill>
                  <a:latin typeface="Microsoft New Tai Lue" panose="020B0502040204020203" pitchFamily="34" charset="0"/>
                  <a:cs typeface="Microsoft New Tai Lue" panose="020B0502040204020203" pitchFamily="34" charset="0"/>
                </a:rPr>
                <a:t>yuriyshapovalov</a:t>
              </a:r>
              <a:endParaRPr lang="en-US" sz="2000" dirty="0">
                <a:solidFill>
                  <a:schemeClr val="bg1"/>
                </a:solidFill>
                <a:latin typeface="Microsoft New Tai Lue" panose="020B0502040204020203" pitchFamily="34" charset="0"/>
                <a:cs typeface="Microsoft New Tai Lue" panose="020B0502040204020203"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9791" y="3994170"/>
              <a:ext cx="429469" cy="429469"/>
            </a:xfrm>
            <a:prstGeom prst="rect">
              <a:avLst/>
            </a:prstGeom>
          </p:spPr>
        </p:pic>
      </p:grpSp>
      <p:grpSp>
        <p:nvGrpSpPr>
          <p:cNvPr id="25" name="Group 24"/>
          <p:cNvGrpSpPr/>
          <p:nvPr/>
        </p:nvGrpSpPr>
        <p:grpSpPr>
          <a:xfrm>
            <a:off x="468623" y="2770603"/>
            <a:ext cx="5287977" cy="504774"/>
            <a:chOff x="468623" y="2770603"/>
            <a:chExt cx="5287977" cy="504774"/>
          </a:xfrm>
        </p:grpSpPr>
        <p:sp>
          <p:nvSpPr>
            <p:cNvPr id="10" name="Text Placeholder 2"/>
            <p:cNvSpPr txBox="1">
              <a:spLocks/>
            </p:cNvSpPr>
            <p:nvPr/>
          </p:nvSpPr>
          <p:spPr>
            <a:xfrm>
              <a:off x="903632" y="2798323"/>
              <a:ext cx="4852968" cy="4770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Microsoft New Tai Lue" panose="020B0502040204020203" pitchFamily="34" charset="0"/>
                  <a:cs typeface="Microsoft New Tai Lue" panose="020B0502040204020203" pitchFamily="34" charset="0"/>
                </a:rPr>
                <a:t>linkedin.com/in/</a:t>
              </a:r>
              <a:r>
                <a:rPr lang="en-US" sz="2000" dirty="0" err="1" smtClean="0">
                  <a:solidFill>
                    <a:schemeClr val="bg1"/>
                  </a:solidFill>
                  <a:latin typeface="Microsoft New Tai Lue" panose="020B0502040204020203" pitchFamily="34" charset="0"/>
                  <a:cs typeface="Microsoft New Tai Lue" panose="020B0502040204020203" pitchFamily="34" charset="0"/>
                </a:rPr>
                <a:t>yuriyshapovalov</a:t>
              </a:r>
              <a:endParaRPr lang="en-US" sz="2000" dirty="0">
                <a:solidFill>
                  <a:schemeClr val="bg1"/>
                </a:solidFill>
                <a:latin typeface="Microsoft New Tai Lue" panose="020B0502040204020203" pitchFamily="34" charset="0"/>
                <a:cs typeface="Microsoft New Tai Lue" panose="020B0502040204020203"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623" y="2770603"/>
              <a:ext cx="385599" cy="385599"/>
            </a:xfrm>
            <a:prstGeom prst="rect">
              <a:avLst/>
            </a:prstGeom>
          </p:spPr>
        </p:pic>
      </p:grpSp>
      <p:grpSp>
        <p:nvGrpSpPr>
          <p:cNvPr id="23" name="Group 22"/>
          <p:cNvGrpSpPr/>
          <p:nvPr/>
        </p:nvGrpSpPr>
        <p:grpSpPr>
          <a:xfrm>
            <a:off x="1454526" y="1528179"/>
            <a:ext cx="4485626" cy="525184"/>
            <a:chOff x="1454526" y="1528179"/>
            <a:chExt cx="4485626" cy="525184"/>
          </a:xfrm>
        </p:grpSpPr>
        <p:sp>
          <p:nvSpPr>
            <p:cNvPr id="8" name="Text Placeholder 2"/>
            <p:cNvSpPr txBox="1">
              <a:spLocks/>
            </p:cNvSpPr>
            <p:nvPr/>
          </p:nvSpPr>
          <p:spPr>
            <a:xfrm>
              <a:off x="1944216" y="1576309"/>
              <a:ext cx="3995936" cy="4770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Microsoft New Tai Lue" panose="020B0502040204020203" pitchFamily="34" charset="0"/>
                  <a:cs typeface="Microsoft New Tai Lue" panose="020B0502040204020203" pitchFamily="34" charset="0"/>
                </a:rPr>
                <a:t>shapovalov.yuri@gmail.com</a:t>
              </a:r>
              <a:endParaRPr lang="en-US" sz="2000" dirty="0">
                <a:solidFill>
                  <a:schemeClr val="bg1"/>
                </a:solidFill>
                <a:latin typeface="Microsoft New Tai Lue" panose="020B0502040204020203" pitchFamily="34" charset="0"/>
                <a:cs typeface="Microsoft New Tai Lue" panose="020B0502040204020203" pitchFamily="34" charset="0"/>
              </a:endParaRP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454526" y="1528179"/>
              <a:ext cx="489689" cy="489689"/>
            </a:xfrm>
            <a:prstGeom prst="rect">
              <a:avLst/>
            </a:prstGeom>
          </p:spPr>
        </p:pic>
      </p:grpSp>
      <p:grpSp>
        <p:nvGrpSpPr>
          <p:cNvPr id="22" name="Group 21"/>
          <p:cNvGrpSpPr/>
          <p:nvPr/>
        </p:nvGrpSpPr>
        <p:grpSpPr>
          <a:xfrm>
            <a:off x="2390896" y="1010387"/>
            <a:ext cx="5270384" cy="508973"/>
            <a:chOff x="2390896" y="1010387"/>
            <a:chExt cx="5270384" cy="508973"/>
          </a:xfrm>
        </p:grpSpPr>
        <p:sp>
          <p:nvSpPr>
            <p:cNvPr id="11" name="Text Placeholder 2"/>
            <p:cNvSpPr txBox="1">
              <a:spLocks/>
            </p:cNvSpPr>
            <p:nvPr/>
          </p:nvSpPr>
          <p:spPr>
            <a:xfrm>
              <a:off x="2808312" y="1042306"/>
              <a:ext cx="4852968" cy="4770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Microsoft New Tai Lue" panose="020B0502040204020203" pitchFamily="34" charset="0"/>
                  <a:cs typeface="Microsoft New Tai Lue" panose="020B0502040204020203" pitchFamily="34" charset="0"/>
                </a:rPr>
                <a:t>@</a:t>
              </a:r>
              <a:r>
                <a:rPr lang="en-US" sz="2000" dirty="0" err="1" smtClean="0">
                  <a:solidFill>
                    <a:schemeClr val="bg1"/>
                  </a:solidFill>
                  <a:latin typeface="Microsoft New Tai Lue" panose="020B0502040204020203" pitchFamily="34" charset="0"/>
                  <a:cs typeface="Microsoft New Tai Lue" panose="020B0502040204020203" pitchFamily="34" charset="0"/>
                </a:rPr>
                <a:t>YuriyShapovalov</a:t>
              </a:r>
              <a:endParaRPr lang="en-US" sz="2000" dirty="0">
                <a:solidFill>
                  <a:schemeClr val="bg1"/>
                </a:solidFill>
                <a:latin typeface="Microsoft New Tai Lue" panose="020B0502040204020203" pitchFamily="34" charset="0"/>
                <a:cs typeface="Microsoft New Tai Lue" panose="020B0502040204020203" pitchFamily="34"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0896" y="1010387"/>
              <a:ext cx="417416" cy="417416"/>
            </a:xfrm>
            <a:prstGeom prst="rect">
              <a:avLst/>
            </a:prstGeom>
          </p:spPr>
        </p:pic>
      </p:grpSp>
      <p:grpSp>
        <p:nvGrpSpPr>
          <p:cNvPr id="24" name="Group 23"/>
          <p:cNvGrpSpPr/>
          <p:nvPr/>
        </p:nvGrpSpPr>
        <p:grpSpPr>
          <a:xfrm>
            <a:off x="876161" y="2188055"/>
            <a:ext cx="4632175" cy="477054"/>
            <a:chOff x="876161" y="2188055"/>
            <a:chExt cx="4632175" cy="477054"/>
          </a:xfrm>
        </p:grpSpPr>
        <p:sp>
          <p:nvSpPr>
            <p:cNvPr id="9" name="Text Placeholder 2"/>
            <p:cNvSpPr txBox="1">
              <a:spLocks/>
            </p:cNvSpPr>
            <p:nvPr/>
          </p:nvSpPr>
          <p:spPr>
            <a:xfrm>
              <a:off x="1296376" y="2188055"/>
              <a:ext cx="4211960" cy="4770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Microsoft New Tai Lue" panose="020B0502040204020203" pitchFamily="34" charset="0"/>
                  <a:cs typeface="Microsoft New Tai Lue" panose="020B0502040204020203" pitchFamily="34" charset="0"/>
                </a:rPr>
                <a:t>Yurii_Shapovalov@epam.com</a:t>
              </a:r>
              <a:endParaRPr lang="en-US" sz="2000" dirty="0">
                <a:solidFill>
                  <a:schemeClr val="bg1"/>
                </a:solidFill>
                <a:latin typeface="Microsoft New Tai Lue" panose="020B0502040204020203" pitchFamily="34" charset="0"/>
                <a:cs typeface="Microsoft New Tai Lue" panose="020B0502040204020203" pitchFamily="34" charset="0"/>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6161" y="2199541"/>
              <a:ext cx="427111" cy="427111"/>
            </a:xfrm>
            <a:prstGeom prst="rect">
              <a:avLst/>
            </a:prstGeom>
          </p:spPr>
        </p:pic>
      </p:grpSp>
      <p:grpSp>
        <p:nvGrpSpPr>
          <p:cNvPr id="21" name="Group 20"/>
          <p:cNvGrpSpPr/>
          <p:nvPr/>
        </p:nvGrpSpPr>
        <p:grpSpPr>
          <a:xfrm>
            <a:off x="2994957" y="405618"/>
            <a:ext cx="4420815" cy="508973"/>
            <a:chOff x="2994957" y="405618"/>
            <a:chExt cx="4420815" cy="508973"/>
          </a:xfrm>
        </p:grpSpPr>
        <p:sp>
          <p:nvSpPr>
            <p:cNvPr id="7" name="Text Placeholder 2"/>
            <p:cNvSpPr txBox="1">
              <a:spLocks/>
            </p:cNvSpPr>
            <p:nvPr/>
          </p:nvSpPr>
          <p:spPr>
            <a:xfrm>
              <a:off x="3456420" y="437537"/>
              <a:ext cx="3959352" cy="4770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Microsoft New Tai Lue" panose="020B0502040204020203" pitchFamily="34" charset="0"/>
                  <a:cs typeface="Microsoft New Tai Lue" panose="020B0502040204020203" pitchFamily="34" charset="0"/>
                </a:rPr>
                <a:t>shapovalov.yuriy</a:t>
              </a:r>
              <a:endParaRPr lang="en-US" sz="2000" dirty="0">
                <a:solidFill>
                  <a:schemeClr val="bg1"/>
                </a:solidFill>
                <a:latin typeface="Microsoft New Tai Lue" panose="020B0502040204020203" pitchFamily="34" charset="0"/>
                <a:cs typeface="Microsoft New Tai Lue" panose="020B0502040204020203" pitchFamily="34" charset="0"/>
              </a:endParaRPr>
            </a:p>
          </p:txBody>
        </p:sp>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94957" y="405618"/>
              <a:ext cx="457441" cy="463961"/>
            </a:xfrm>
            <a:prstGeom prst="rect">
              <a:avLst/>
            </a:prstGeom>
          </p:spPr>
        </p:pic>
      </p:grpSp>
    </p:spTree>
    <p:extLst>
      <p:ext uri="{BB962C8B-B14F-4D97-AF65-F5344CB8AC3E}">
        <p14:creationId xmlns:p14="http://schemas.microsoft.com/office/powerpoint/2010/main" val="104498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par>
                                <p:cTn id="26" presetID="22" presetClass="entr" presetSubtype="4"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4"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2933756"/>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Finalization</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0" name="Cube 69"/>
          <p:cNvSpPr/>
          <p:nvPr/>
        </p:nvSpPr>
        <p:spPr>
          <a:xfrm>
            <a:off x="783849" y="3082048"/>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Cube 71"/>
          <p:cNvSpPr/>
          <p:nvPr/>
        </p:nvSpPr>
        <p:spPr>
          <a:xfrm>
            <a:off x="1193773" y="3081954"/>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Cube 72"/>
          <p:cNvSpPr/>
          <p:nvPr/>
        </p:nvSpPr>
        <p:spPr>
          <a:xfrm>
            <a:off x="2010357" y="3084566"/>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Cube 74"/>
          <p:cNvSpPr/>
          <p:nvPr/>
        </p:nvSpPr>
        <p:spPr>
          <a:xfrm>
            <a:off x="3898560" y="3076182"/>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Cube 75"/>
          <p:cNvSpPr/>
          <p:nvPr/>
        </p:nvSpPr>
        <p:spPr>
          <a:xfrm>
            <a:off x="4715144" y="3078794"/>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Cube 77"/>
          <p:cNvSpPr/>
          <p:nvPr/>
        </p:nvSpPr>
        <p:spPr>
          <a:xfrm>
            <a:off x="5121804" y="3073685"/>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Cube 78"/>
          <p:cNvSpPr/>
          <p:nvPr/>
        </p:nvSpPr>
        <p:spPr>
          <a:xfrm>
            <a:off x="6796811" y="3084566"/>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Cube 80"/>
          <p:cNvSpPr/>
          <p:nvPr/>
        </p:nvSpPr>
        <p:spPr>
          <a:xfrm>
            <a:off x="1187447" y="3915406"/>
            <a:ext cx="504056" cy="482570"/>
          </a:xfrm>
          <a:prstGeom prst="cub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Cube 81"/>
          <p:cNvSpPr/>
          <p:nvPr/>
        </p:nvSpPr>
        <p:spPr>
          <a:xfrm>
            <a:off x="1597371" y="3915312"/>
            <a:ext cx="504056" cy="482570"/>
          </a:xfrm>
          <a:prstGeom prst="cub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Cube 83"/>
          <p:cNvSpPr/>
          <p:nvPr/>
        </p:nvSpPr>
        <p:spPr>
          <a:xfrm>
            <a:off x="2413955" y="3917924"/>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Cube 84"/>
          <p:cNvSpPr/>
          <p:nvPr/>
        </p:nvSpPr>
        <p:spPr>
          <a:xfrm>
            <a:off x="4302158" y="3909540"/>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Cube 86"/>
          <p:cNvSpPr/>
          <p:nvPr/>
        </p:nvSpPr>
        <p:spPr>
          <a:xfrm>
            <a:off x="5118742" y="3912152"/>
            <a:ext cx="504056" cy="482570"/>
          </a:xfrm>
          <a:prstGeom prst="cub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Cube 87"/>
          <p:cNvSpPr/>
          <p:nvPr/>
        </p:nvSpPr>
        <p:spPr>
          <a:xfrm>
            <a:off x="5960844" y="3889486"/>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Cube 89"/>
          <p:cNvSpPr/>
          <p:nvPr/>
        </p:nvSpPr>
        <p:spPr>
          <a:xfrm>
            <a:off x="3358056" y="3861049"/>
            <a:ext cx="504056" cy="482570"/>
          </a:xfrm>
          <a:prstGeom prst="cub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Straight Arrow Connector 96"/>
          <p:cNvCxnSpPr>
            <a:stCxn id="73" idx="3"/>
            <a:endCxn id="84" idx="0"/>
          </p:cNvCxnSpPr>
          <p:nvPr/>
        </p:nvCxnSpPr>
        <p:spPr>
          <a:xfrm>
            <a:off x="2202064" y="3567136"/>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0" idx="2"/>
            <a:endCxn id="84" idx="5"/>
          </p:cNvCxnSpPr>
          <p:nvPr/>
        </p:nvCxnSpPr>
        <p:spPr>
          <a:xfrm flipH="1" flipV="1">
            <a:off x="2918011" y="4098888"/>
            <a:ext cx="440045" cy="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2" idx="3"/>
            <a:endCxn id="82" idx="0"/>
          </p:cNvCxnSpPr>
          <p:nvPr/>
        </p:nvCxnSpPr>
        <p:spPr>
          <a:xfrm>
            <a:off x="1385480" y="3564524"/>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1" idx="0"/>
            <a:endCxn id="70" idx="3"/>
          </p:cNvCxnSpPr>
          <p:nvPr/>
        </p:nvCxnSpPr>
        <p:spPr>
          <a:xfrm flipH="1" flipV="1">
            <a:off x="975556" y="3564618"/>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5" idx="3"/>
            <a:endCxn id="85" idx="0"/>
          </p:cNvCxnSpPr>
          <p:nvPr/>
        </p:nvCxnSpPr>
        <p:spPr>
          <a:xfrm>
            <a:off x="4090267" y="3558752"/>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endCxn id="85" idx="2"/>
          </p:cNvCxnSpPr>
          <p:nvPr/>
        </p:nvCxnSpPr>
        <p:spPr>
          <a:xfrm>
            <a:off x="3862112" y="4072226"/>
            <a:ext cx="440046" cy="13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8" idx="5"/>
            <a:endCxn id="79" idx="2"/>
          </p:cNvCxnSpPr>
          <p:nvPr/>
        </p:nvCxnSpPr>
        <p:spPr>
          <a:xfrm>
            <a:off x="5625860" y="3254649"/>
            <a:ext cx="1170951" cy="131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11560" y="4721069"/>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Unmanaged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62" name="Cube 61"/>
          <p:cNvSpPr/>
          <p:nvPr/>
        </p:nvSpPr>
        <p:spPr>
          <a:xfrm>
            <a:off x="1193773" y="4869361"/>
            <a:ext cx="504056" cy="482570"/>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Cube 62"/>
          <p:cNvSpPr/>
          <p:nvPr/>
        </p:nvSpPr>
        <p:spPr>
          <a:xfrm>
            <a:off x="2939146" y="4869267"/>
            <a:ext cx="504056" cy="482570"/>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Cube 64"/>
          <p:cNvSpPr/>
          <p:nvPr/>
        </p:nvSpPr>
        <p:spPr>
          <a:xfrm>
            <a:off x="2010357" y="4871879"/>
            <a:ext cx="504056" cy="482570"/>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Cube 65"/>
          <p:cNvSpPr/>
          <p:nvPr/>
        </p:nvSpPr>
        <p:spPr>
          <a:xfrm>
            <a:off x="4715144" y="4863495"/>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Cube 70"/>
          <p:cNvSpPr/>
          <p:nvPr/>
        </p:nvSpPr>
        <p:spPr>
          <a:xfrm>
            <a:off x="5407218" y="5618254"/>
            <a:ext cx="504056" cy="482570"/>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Cube 76"/>
          <p:cNvSpPr/>
          <p:nvPr/>
        </p:nvSpPr>
        <p:spPr>
          <a:xfrm>
            <a:off x="873292" y="5702719"/>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Cube 79"/>
          <p:cNvSpPr/>
          <p:nvPr/>
        </p:nvSpPr>
        <p:spPr>
          <a:xfrm>
            <a:off x="1597371" y="5702625"/>
            <a:ext cx="504056" cy="482570"/>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Cube 82"/>
          <p:cNvSpPr/>
          <p:nvPr/>
        </p:nvSpPr>
        <p:spPr>
          <a:xfrm>
            <a:off x="2413955" y="5705237"/>
            <a:ext cx="504056" cy="482570"/>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Cube 85"/>
          <p:cNvSpPr/>
          <p:nvPr/>
        </p:nvSpPr>
        <p:spPr>
          <a:xfrm>
            <a:off x="4302158" y="5696853"/>
            <a:ext cx="504056" cy="482570"/>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Cube 94"/>
          <p:cNvSpPr/>
          <p:nvPr/>
        </p:nvSpPr>
        <p:spPr>
          <a:xfrm>
            <a:off x="5617752" y="4859908"/>
            <a:ext cx="504056" cy="482570"/>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Cube 95"/>
          <p:cNvSpPr/>
          <p:nvPr/>
        </p:nvSpPr>
        <p:spPr>
          <a:xfrm>
            <a:off x="3827145" y="4870492"/>
            <a:ext cx="504056" cy="482570"/>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8" name="Straight Arrow Connector 97"/>
          <p:cNvCxnSpPr>
            <a:stCxn id="65" idx="3"/>
            <a:endCxn id="83" idx="0"/>
          </p:cNvCxnSpPr>
          <p:nvPr/>
        </p:nvCxnSpPr>
        <p:spPr>
          <a:xfrm>
            <a:off x="2202064" y="5354449"/>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6" idx="2"/>
            <a:endCxn id="83" idx="5"/>
          </p:cNvCxnSpPr>
          <p:nvPr/>
        </p:nvCxnSpPr>
        <p:spPr>
          <a:xfrm flipH="1">
            <a:off x="2918011" y="5172098"/>
            <a:ext cx="90913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3" idx="3"/>
            <a:endCxn id="80" idx="0"/>
          </p:cNvCxnSpPr>
          <p:nvPr/>
        </p:nvCxnSpPr>
        <p:spPr>
          <a:xfrm flipH="1">
            <a:off x="1909720" y="5351837"/>
            <a:ext cx="1221133"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7" idx="0"/>
            <a:endCxn id="62" idx="3"/>
          </p:cNvCxnSpPr>
          <p:nvPr/>
        </p:nvCxnSpPr>
        <p:spPr>
          <a:xfrm flipV="1">
            <a:off x="1185641" y="5351931"/>
            <a:ext cx="199839"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6" idx="3"/>
            <a:endCxn id="86" idx="0"/>
          </p:cNvCxnSpPr>
          <p:nvPr/>
        </p:nvCxnSpPr>
        <p:spPr>
          <a:xfrm flipH="1">
            <a:off x="4614507" y="5346065"/>
            <a:ext cx="292344"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6" idx="3"/>
            <a:endCxn id="86" idx="2"/>
          </p:cNvCxnSpPr>
          <p:nvPr/>
        </p:nvCxnSpPr>
        <p:spPr>
          <a:xfrm>
            <a:off x="4018852" y="5353062"/>
            <a:ext cx="283306" cy="64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0" idx="3"/>
            <a:endCxn id="63" idx="0"/>
          </p:cNvCxnSpPr>
          <p:nvPr/>
        </p:nvCxnSpPr>
        <p:spPr>
          <a:xfrm flipH="1">
            <a:off x="3251495" y="4343619"/>
            <a:ext cx="298268" cy="5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0" idx="3"/>
            <a:endCxn id="96" idx="0"/>
          </p:cNvCxnSpPr>
          <p:nvPr/>
        </p:nvCxnSpPr>
        <p:spPr>
          <a:xfrm>
            <a:off x="3549763" y="4343619"/>
            <a:ext cx="589731"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2" idx="3"/>
            <a:endCxn id="65" idx="0"/>
          </p:cNvCxnSpPr>
          <p:nvPr/>
        </p:nvCxnSpPr>
        <p:spPr>
          <a:xfrm>
            <a:off x="1789078" y="4397882"/>
            <a:ext cx="533628" cy="47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1" idx="3"/>
          </p:cNvCxnSpPr>
          <p:nvPr/>
        </p:nvCxnSpPr>
        <p:spPr>
          <a:xfrm>
            <a:off x="1379154" y="4397976"/>
            <a:ext cx="120642" cy="43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79" idx="3"/>
          </p:cNvCxnSpPr>
          <p:nvPr/>
        </p:nvCxnSpPr>
        <p:spPr>
          <a:xfrm flipH="1">
            <a:off x="6390151" y="3567136"/>
            <a:ext cx="598367" cy="29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7" idx="3"/>
            <a:endCxn id="95" idx="0"/>
          </p:cNvCxnSpPr>
          <p:nvPr/>
        </p:nvCxnSpPr>
        <p:spPr>
          <a:xfrm>
            <a:off x="5310449" y="4394722"/>
            <a:ext cx="619652" cy="46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5" idx="3"/>
            <a:endCxn id="71" idx="0"/>
          </p:cNvCxnSpPr>
          <p:nvPr/>
        </p:nvCxnSpPr>
        <p:spPr>
          <a:xfrm flipH="1">
            <a:off x="5719567" y="5342478"/>
            <a:ext cx="89892" cy="27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11560" y="1340768"/>
            <a:ext cx="8136904" cy="1461966"/>
          </a:xfrm>
          <a:prstGeom prst="rect">
            <a:avLst/>
          </a:prstGeom>
          <a:solidFill>
            <a:schemeClr val="bg1">
              <a:lumMod val="95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Application Roots</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55" name="TextBox 54"/>
          <p:cNvSpPr txBox="1"/>
          <p:nvPr/>
        </p:nvSpPr>
        <p:spPr>
          <a:xfrm>
            <a:off x="699333" y="1740157"/>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STATIC</a:t>
            </a:r>
            <a:endParaRPr lang="en-US" dirty="0">
              <a:solidFill>
                <a:schemeClr val="tx1">
                  <a:lumMod val="75000"/>
                  <a:lumOff val="25000"/>
                </a:schemeClr>
              </a:solidFill>
              <a:effectLst>
                <a:outerShdw blurRad="38100" dist="38100" dir="2700000" algn="tl">
                  <a:srgbClr val="000000">
                    <a:alpha val="43137"/>
                  </a:srgbClr>
                </a:outerShdw>
              </a:effectLst>
            </a:endParaRPr>
          </a:p>
        </p:txBody>
      </p:sp>
      <p:sp>
        <p:nvSpPr>
          <p:cNvPr id="56" name="TextBox 55"/>
          <p:cNvSpPr txBox="1"/>
          <p:nvPr/>
        </p:nvSpPr>
        <p:spPr>
          <a:xfrm>
            <a:off x="3635896" y="1752317"/>
            <a:ext cx="2085844" cy="338554"/>
          </a:xfrm>
          <a:prstGeom prst="rect">
            <a:avLst/>
          </a:prstGeom>
          <a:noFill/>
        </p:spPr>
        <p:txBody>
          <a:bodyPr wrap="square" rtlCol="0">
            <a:spAutoFit/>
          </a:bodyPr>
          <a:lstStyle/>
          <a:p>
            <a:pPr algn="ct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STACK</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7" name="TextBox 56"/>
          <p:cNvSpPr txBox="1"/>
          <p:nvPr/>
        </p:nvSpPr>
        <p:spPr>
          <a:xfrm>
            <a:off x="5903149" y="1767475"/>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CPU </a:t>
            </a: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REGISTERS</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8" name="Cube 57"/>
          <p:cNvSpPr/>
          <p:nvPr/>
        </p:nvSpPr>
        <p:spPr>
          <a:xfrm>
            <a:off x="828275" y="2119663"/>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Cube 59"/>
          <p:cNvSpPr/>
          <p:nvPr/>
        </p:nvSpPr>
        <p:spPr>
          <a:xfrm>
            <a:off x="1238199" y="2119569"/>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Cube 63"/>
          <p:cNvSpPr/>
          <p:nvPr/>
        </p:nvSpPr>
        <p:spPr>
          <a:xfrm>
            <a:off x="1644859" y="2119569"/>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Cube 66"/>
          <p:cNvSpPr/>
          <p:nvPr/>
        </p:nvSpPr>
        <p:spPr>
          <a:xfrm>
            <a:off x="2054783" y="2122181"/>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Cube 67"/>
          <p:cNvSpPr/>
          <p:nvPr/>
        </p:nvSpPr>
        <p:spPr>
          <a:xfrm>
            <a:off x="3533062" y="2116409"/>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Cube 68"/>
          <p:cNvSpPr/>
          <p:nvPr/>
        </p:nvSpPr>
        <p:spPr>
          <a:xfrm>
            <a:off x="3942986" y="2113797"/>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Cube 73"/>
          <p:cNvSpPr/>
          <p:nvPr/>
        </p:nvSpPr>
        <p:spPr>
          <a:xfrm>
            <a:off x="4349646" y="2113797"/>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Cube 88"/>
          <p:cNvSpPr/>
          <p:nvPr/>
        </p:nvSpPr>
        <p:spPr>
          <a:xfrm>
            <a:off x="4759570" y="2116409"/>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Cube 90"/>
          <p:cNvSpPr/>
          <p:nvPr/>
        </p:nvSpPr>
        <p:spPr>
          <a:xfrm>
            <a:off x="5166230" y="2111300"/>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Cube 92"/>
          <p:cNvSpPr/>
          <p:nvPr/>
        </p:nvSpPr>
        <p:spPr>
          <a:xfrm>
            <a:off x="6501427" y="2106029"/>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Cube 93"/>
          <p:cNvSpPr/>
          <p:nvPr/>
        </p:nvSpPr>
        <p:spPr>
          <a:xfrm>
            <a:off x="6911351" y="2108641"/>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5" name="Straight Arrow Connector 104"/>
          <p:cNvCxnSpPr>
            <a:stCxn id="58" idx="3"/>
            <a:endCxn id="70" idx="0"/>
          </p:cNvCxnSpPr>
          <p:nvPr/>
        </p:nvCxnSpPr>
        <p:spPr>
          <a:xfrm>
            <a:off x="1019982" y="2602233"/>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0" idx="3"/>
            <a:endCxn id="72" idx="0"/>
          </p:cNvCxnSpPr>
          <p:nvPr/>
        </p:nvCxnSpPr>
        <p:spPr>
          <a:xfrm>
            <a:off x="1429906" y="2602139"/>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7" idx="3"/>
            <a:endCxn id="73" idx="0"/>
          </p:cNvCxnSpPr>
          <p:nvPr/>
        </p:nvCxnSpPr>
        <p:spPr>
          <a:xfrm>
            <a:off x="2246490" y="2604751"/>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68" idx="3"/>
            <a:endCxn id="75" idx="0"/>
          </p:cNvCxnSpPr>
          <p:nvPr/>
        </p:nvCxnSpPr>
        <p:spPr>
          <a:xfrm>
            <a:off x="3724769" y="2598979"/>
            <a:ext cx="486140" cy="477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1" idx="3"/>
            <a:endCxn id="78" idx="0"/>
          </p:cNvCxnSpPr>
          <p:nvPr/>
        </p:nvCxnSpPr>
        <p:spPr>
          <a:xfrm>
            <a:off x="5357937" y="2593870"/>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3"/>
            <a:endCxn id="76" idx="0"/>
          </p:cNvCxnSpPr>
          <p:nvPr/>
        </p:nvCxnSpPr>
        <p:spPr>
          <a:xfrm>
            <a:off x="4951277" y="2598979"/>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3"/>
            <a:endCxn id="78" idx="0"/>
          </p:cNvCxnSpPr>
          <p:nvPr/>
        </p:nvCxnSpPr>
        <p:spPr>
          <a:xfrm>
            <a:off x="4951277" y="2598979"/>
            <a:ext cx="482876" cy="47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9" idx="3"/>
          </p:cNvCxnSpPr>
          <p:nvPr/>
        </p:nvCxnSpPr>
        <p:spPr>
          <a:xfrm flipH="1">
            <a:off x="4210909" y="2598979"/>
            <a:ext cx="740368" cy="463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74" idx="3"/>
            <a:endCxn id="76" idx="0"/>
          </p:cNvCxnSpPr>
          <p:nvPr/>
        </p:nvCxnSpPr>
        <p:spPr>
          <a:xfrm>
            <a:off x="4541353" y="2596367"/>
            <a:ext cx="486140" cy="482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3" idx="3"/>
            <a:endCxn id="88" idx="0"/>
          </p:cNvCxnSpPr>
          <p:nvPr/>
        </p:nvCxnSpPr>
        <p:spPr>
          <a:xfrm flipH="1">
            <a:off x="6273193" y="2588599"/>
            <a:ext cx="419941" cy="130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4" idx="3"/>
            <a:endCxn id="79" idx="0"/>
          </p:cNvCxnSpPr>
          <p:nvPr/>
        </p:nvCxnSpPr>
        <p:spPr>
          <a:xfrm>
            <a:off x="7103058" y="2591211"/>
            <a:ext cx="6102" cy="493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4" idx="3"/>
            <a:endCxn id="88" idx="0"/>
          </p:cNvCxnSpPr>
          <p:nvPr/>
        </p:nvCxnSpPr>
        <p:spPr>
          <a:xfrm flipH="1">
            <a:off x="6273193" y="2591211"/>
            <a:ext cx="829865" cy="1298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Cube 124"/>
          <p:cNvSpPr/>
          <p:nvPr/>
        </p:nvSpPr>
        <p:spPr>
          <a:xfrm>
            <a:off x="5568626" y="2105719"/>
            <a:ext cx="504056" cy="482570"/>
          </a:xfrm>
          <a:prstGeom prst="cub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1329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59" grpId="0" animBg="1"/>
      <p:bldP spid="54" grpId="0" animBg="1"/>
      <p:bldP spid="55" grpId="0"/>
      <p:bldP spid="56" grpId="0"/>
      <p:bldP spid="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a:t>
            </a:r>
            <a:endParaRPr lang="ru-RU" sz="2000" dirty="0">
              <a:solidFill>
                <a:schemeClr val="tx1"/>
              </a:solidFill>
            </a:endParaRPr>
          </a:p>
        </p:txBody>
      </p:sp>
      <p:sp>
        <p:nvSpPr>
          <p:cNvPr id="60" name="Oval 59"/>
          <p:cNvSpPr/>
          <p:nvPr/>
        </p:nvSpPr>
        <p:spPr>
          <a:xfrm>
            <a:off x="4717883" y="4283838"/>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a:t>
            </a:r>
            <a:endParaRPr lang="ru-RU" sz="2000"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d</a:t>
            </a:r>
            <a:endParaRPr lang="ru-RU" sz="2000" dirty="0">
              <a:solidFill>
                <a:schemeClr val="tx1"/>
              </a:solidFill>
            </a:endParaRPr>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e</a:t>
            </a:r>
            <a:endParaRPr lang="ru-RU" sz="2000" dirty="0">
              <a:solidFill>
                <a:schemeClr val="tx1"/>
              </a:solidFill>
            </a:endParaRPr>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b</a:t>
            </a:r>
            <a:endParaRPr lang="ru-RU" sz="2000" dirty="0">
              <a:solidFill>
                <a:schemeClr val="tx1"/>
              </a:solidFill>
            </a:endParaRPr>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6491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chemeClr val="accent6">
              <a:lumMod val="60000"/>
              <a:lumOff val="4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chemeClr val="accent6">
              <a:lumMod val="60000"/>
              <a:lumOff val="4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chemeClr val="accent6">
              <a:lumMod val="60000"/>
              <a:lumOff val="4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67" name="Oval 66"/>
          <p:cNvSpPr/>
          <p:nvPr/>
        </p:nvSpPr>
        <p:spPr>
          <a:xfrm>
            <a:off x="775891" y="3795089"/>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99" name="Rectangle 98"/>
          <p:cNvSpPr/>
          <p:nvPr/>
        </p:nvSpPr>
        <p:spPr>
          <a:xfrm>
            <a:off x="7798973" y="182964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100" name="Rectangle 99"/>
          <p:cNvSpPr/>
          <p:nvPr/>
        </p:nvSpPr>
        <p:spPr>
          <a:xfrm>
            <a:off x="7798973" y="2420617"/>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spTree>
    <p:extLst>
      <p:ext uri="{BB962C8B-B14F-4D97-AF65-F5344CB8AC3E}">
        <p14:creationId xmlns:p14="http://schemas.microsoft.com/office/powerpoint/2010/main" val="41781309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46" name="Oval 45"/>
          <p:cNvSpPr/>
          <p:nvPr/>
        </p:nvSpPr>
        <p:spPr>
          <a:xfrm>
            <a:off x="2464676" y="3816108"/>
            <a:ext cx="360040" cy="360040"/>
          </a:xfrm>
          <a:prstGeom prst="ellipse">
            <a:avLst/>
          </a:prstGeom>
          <a:solidFill>
            <a:srgbClr val="FF000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Straight Arrow Connector 75"/>
          <p:cNvCxnSpPr>
            <a:stCxn id="46" idx="6"/>
            <a:endCxn id="66" idx="1"/>
          </p:cNvCxnSpPr>
          <p:nvPr/>
        </p:nvCxnSpPr>
        <p:spPr>
          <a:xfrm>
            <a:off x="2824716" y="3996128"/>
            <a:ext cx="544197" cy="32428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6" idx="2"/>
            <a:endCxn id="36" idx="6"/>
          </p:cNvCxnSpPr>
          <p:nvPr/>
        </p:nvCxnSpPr>
        <p:spPr>
          <a:xfrm flipH="1" flipV="1">
            <a:off x="2011363" y="3968331"/>
            <a:ext cx="453313" cy="27797"/>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6" idx="3"/>
            <a:endCxn id="58" idx="6"/>
          </p:cNvCxnSpPr>
          <p:nvPr/>
        </p:nvCxnSpPr>
        <p:spPr>
          <a:xfrm flipH="1">
            <a:off x="2009468" y="4123421"/>
            <a:ext cx="507935" cy="41942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99" name="Rectangle 98"/>
          <p:cNvSpPr/>
          <p:nvPr/>
        </p:nvSpPr>
        <p:spPr>
          <a:xfrm>
            <a:off x="7798973" y="1829643"/>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100" name="Rectangle 99"/>
          <p:cNvSpPr/>
          <p:nvPr/>
        </p:nvSpPr>
        <p:spPr>
          <a:xfrm>
            <a:off x="7798973" y="2420617"/>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spTree>
    <p:extLst>
      <p:ext uri="{BB962C8B-B14F-4D97-AF65-F5344CB8AC3E}">
        <p14:creationId xmlns:p14="http://schemas.microsoft.com/office/powerpoint/2010/main" val="3453843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p:cNvSpPr/>
          <p:nvPr/>
        </p:nvSpPr>
        <p:spPr>
          <a:xfrm>
            <a:off x="3316186" y="4267690"/>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Oval 68"/>
          <p:cNvSpPr/>
          <p:nvPr/>
        </p:nvSpPr>
        <p:spPr>
          <a:xfrm>
            <a:off x="2626532" y="51695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4"/>
            <a:endCxn id="69" idx="7"/>
          </p:cNvCxnSpPr>
          <p:nvPr/>
        </p:nvCxnSpPr>
        <p:spPr>
          <a:xfrm flipH="1">
            <a:off x="2933845" y="4627730"/>
            <a:ext cx="562361" cy="59458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99" name="Rectangle 98"/>
          <p:cNvSpPr/>
          <p:nvPr/>
        </p:nvSpPr>
        <p:spPr>
          <a:xfrm>
            <a:off x="6211995" y="3284174"/>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ru-RU" dirty="0">
              <a:solidFill>
                <a:schemeClr val="tx1"/>
              </a:solidFill>
            </a:endParaRPr>
          </a:p>
        </p:txBody>
      </p:sp>
      <p:sp>
        <p:nvSpPr>
          <p:cNvPr id="100" name="Rectangle 99"/>
          <p:cNvSpPr/>
          <p:nvPr/>
        </p:nvSpPr>
        <p:spPr>
          <a:xfrm>
            <a:off x="6211995" y="3875148"/>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cxnSp>
        <p:nvCxnSpPr>
          <p:cNvPr id="88" name="Straight Arrow Connector 87"/>
          <p:cNvCxnSpPr/>
          <p:nvPr/>
        </p:nvCxnSpPr>
        <p:spPr>
          <a:xfrm>
            <a:off x="6683119" y="2606998"/>
            <a:ext cx="105" cy="590915"/>
          </a:xfrm>
          <a:prstGeom prst="straightConnector1">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5000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0" name="Oval 59"/>
          <p:cNvSpPr/>
          <p:nvPr/>
        </p:nvSpPr>
        <p:spPr>
          <a:xfrm>
            <a:off x="4717883" y="4283838"/>
            <a:ext cx="360040" cy="360040"/>
          </a:xfrm>
          <a:prstGeom prst="ellipse">
            <a:avLst/>
          </a:prstGeom>
          <a:solidFill>
            <a:srgbClr val="FF000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Oval 72"/>
          <p:cNvSpPr/>
          <p:nvPr/>
        </p:nvSpPr>
        <p:spPr>
          <a:xfrm>
            <a:off x="4074581" y="5127687"/>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0" idx="2"/>
            <a:endCxn id="39" idx="4"/>
          </p:cNvCxnSpPr>
          <p:nvPr/>
        </p:nvCxnSpPr>
        <p:spPr>
          <a:xfrm flipH="1" flipV="1">
            <a:off x="4434621" y="4077072"/>
            <a:ext cx="283262" cy="386786"/>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0" idx="3"/>
            <a:endCxn id="73" idx="7"/>
          </p:cNvCxnSpPr>
          <p:nvPr/>
        </p:nvCxnSpPr>
        <p:spPr>
          <a:xfrm flipH="1">
            <a:off x="4381894" y="4591151"/>
            <a:ext cx="388716" cy="58926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100" name="Rectangle 99"/>
          <p:cNvSpPr/>
          <p:nvPr/>
        </p:nvSpPr>
        <p:spPr>
          <a:xfrm>
            <a:off x="6211995" y="3875148"/>
            <a:ext cx="914400" cy="533400"/>
          </a:xfrm>
          <a:prstGeom prst="rect">
            <a:avLst/>
          </a:prstGeom>
          <a:solidFill>
            <a:srgbClr val="FF0000"/>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ru-RU" dirty="0">
              <a:solidFill>
                <a:schemeClr val="tx1"/>
              </a:solidFill>
            </a:endParaRPr>
          </a:p>
        </p:txBody>
      </p:sp>
      <p:cxnSp>
        <p:nvCxnSpPr>
          <p:cNvPr id="88" name="Straight Arrow Connector 87"/>
          <p:cNvCxnSpPr/>
          <p:nvPr/>
        </p:nvCxnSpPr>
        <p:spPr>
          <a:xfrm>
            <a:off x="6683119" y="2606998"/>
            <a:ext cx="105" cy="590915"/>
          </a:xfrm>
          <a:prstGeom prst="straightConnector1">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312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2959332"/>
            <a:ext cx="8136904" cy="185212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smtClean="0"/>
              <a:t>Finalization</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 name="Rectangle 6"/>
          <p:cNvSpPr/>
          <p:nvPr/>
        </p:nvSpPr>
        <p:spPr>
          <a:xfrm>
            <a:off x="611560" y="1196752"/>
            <a:ext cx="8136904" cy="1584176"/>
          </a:xfrm>
          <a:prstGeom prst="rec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effectLst>
                  <a:outerShdw blurRad="38100" dist="38100" dir="2700000" algn="tl">
                    <a:srgbClr val="000000">
                      <a:alpha val="43137"/>
                    </a:srgbClr>
                  </a:outerShdw>
                </a:effectLst>
              </a:rPr>
              <a:t>roots</a:t>
            </a:r>
            <a:endParaRPr lang="ru-RU" b="1" dirty="0">
              <a:effectLst>
                <a:outerShdw blurRad="38100" dist="38100" dir="2700000" algn="tl">
                  <a:srgbClr val="000000">
                    <a:alpha val="43137"/>
                  </a:srgbClr>
                </a:outerShdw>
              </a:effectLst>
            </a:endParaRPr>
          </a:p>
        </p:txBody>
      </p:sp>
      <p:sp>
        <p:nvSpPr>
          <p:cNvPr id="8" name="Rectangle 7"/>
          <p:cNvSpPr/>
          <p:nvPr/>
        </p:nvSpPr>
        <p:spPr>
          <a:xfrm>
            <a:off x="971600"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static</a:t>
            </a:r>
            <a:endParaRPr lang="ru-RU" b="1"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3635896" y="1628800"/>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active variables</a:t>
            </a:r>
            <a:endParaRPr lang="ru-RU" b="1" dirty="0">
              <a:solidFill>
                <a:schemeClr val="tx1"/>
              </a:solidFill>
              <a:effectLst>
                <a:outerShdw blurRad="38100" dist="38100" dir="2700000" algn="tl">
                  <a:srgbClr val="000000">
                    <a:alpha val="43137"/>
                  </a:srgbClr>
                </a:outerShdw>
              </a:effectLst>
            </a:endParaRPr>
          </a:p>
        </p:txBody>
      </p:sp>
      <p:sp>
        <p:nvSpPr>
          <p:cNvPr id="10" name="Rectangle 9"/>
          <p:cNvSpPr/>
          <p:nvPr/>
        </p:nvSpPr>
        <p:spPr>
          <a:xfrm>
            <a:off x="6300192" y="1630257"/>
            <a:ext cx="2085844" cy="1080120"/>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effectLst>
                  <a:outerShdw blurRad="38100" dist="38100" dir="2700000" algn="tl">
                    <a:srgbClr val="000000">
                      <a:alpha val="43137"/>
                    </a:srgbClr>
                  </a:outerShdw>
                </a:effectLst>
              </a:rPr>
              <a:t>CPU registers</a:t>
            </a:r>
            <a:endParaRPr lang="ru-RU" b="1" dirty="0">
              <a:solidFill>
                <a:schemeClr val="tx1"/>
              </a:solidFill>
              <a:effectLst>
                <a:outerShdw blurRad="38100" dist="38100" dir="2700000" algn="tl">
                  <a:srgbClr val="000000">
                    <a:alpha val="43137"/>
                  </a:srgbClr>
                </a:outerShdw>
              </a:effectLst>
            </a:endParaRPr>
          </a:p>
        </p:txBody>
      </p:sp>
      <p:sp>
        <p:nvSpPr>
          <p:cNvPr id="11" name="Oval 10"/>
          <p:cNvSpPr/>
          <p:nvPr/>
        </p:nvSpPr>
        <p:spPr>
          <a:xfrm>
            <a:off x="111561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p:cNvSpPr/>
          <p:nvPr/>
        </p:nvSpPr>
        <p:spPr>
          <a:xfrm>
            <a:off x="1604650"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p:cNvSpPr/>
          <p:nvPr/>
        </p:nvSpPr>
        <p:spPr>
          <a:xfrm>
            <a:off x="2071285"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3785355"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p:cNvSpPr/>
          <p:nvPr/>
        </p:nvSpPr>
        <p:spPr>
          <a:xfrm>
            <a:off x="4254601" y="21864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Oval 15"/>
          <p:cNvSpPr/>
          <p:nvPr/>
        </p:nvSpPr>
        <p:spPr>
          <a:xfrm>
            <a:off x="4718404"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p:cNvSpPr/>
          <p:nvPr/>
        </p:nvSpPr>
        <p:spPr>
          <a:xfrm>
            <a:off x="5192747" y="218733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p:cNvSpPr/>
          <p:nvPr/>
        </p:nvSpPr>
        <p:spPr>
          <a:xfrm>
            <a:off x="6455266" y="216886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p:cNvSpPr/>
          <p:nvPr/>
        </p:nvSpPr>
        <p:spPr>
          <a:xfrm>
            <a:off x="1115616" y="3086508"/>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Oval 35"/>
          <p:cNvSpPr/>
          <p:nvPr/>
        </p:nvSpPr>
        <p:spPr>
          <a:xfrm>
            <a:off x="1651323" y="3788311"/>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Oval 36"/>
          <p:cNvSpPr/>
          <p:nvPr/>
        </p:nvSpPr>
        <p:spPr>
          <a:xfrm>
            <a:off x="2685023" y="3098014"/>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Oval 37"/>
          <p:cNvSpPr/>
          <p:nvPr/>
        </p:nvSpPr>
        <p:spPr>
          <a:xfrm>
            <a:off x="3785355" y="3104056"/>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p:cNvSpPr/>
          <p:nvPr/>
        </p:nvSpPr>
        <p:spPr>
          <a:xfrm>
            <a:off x="4254601"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p:cNvSpPr/>
          <p:nvPr/>
        </p:nvSpPr>
        <p:spPr>
          <a:xfrm>
            <a:off x="5247974" y="3717032"/>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p:cNvSpPr/>
          <p:nvPr/>
        </p:nvSpPr>
        <p:spPr>
          <a:xfrm>
            <a:off x="6866915"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p:cNvSpPr/>
          <p:nvPr/>
        </p:nvSpPr>
        <p:spPr>
          <a:xfrm>
            <a:off x="6455266" y="308650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Straight Arrow Connector 43"/>
          <p:cNvCxnSpPr>
            <a:stCxn id="11" idx="4"/>
            <a:endCxn id="35" idx="0"/>
          </p:cNvCxnSpPr>
          <p:nvPr/>
        </p:nvCxnSpPr>
        <p:spPr>
          <a:xfrm>
            <a:off x="1295636" y="2528900"/>
            <a:ext cx="0" cy="55760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5"/>
            <a:endCxn id="36" idx="1"/>
          </p:cNvCxnSpPr>
          <p:nvPr/>
        </p:nvCxnSpPr>
        <p:spPr>
          <a:xfrm>
            <a:off x="1422929" y="3393821"/>
            <a:ext cx="281121" cy="44721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5"/>
            <a:endCxn id="37" idx="1"/>
          </p:cNvCxnSpPr>
          <p:nvPr/>
        </p:nvCxnSpPr>
        <p:spPr>
          <a:xfrm>
            <a:off x="2378598" y="2476173"/>
            <a:ext cx="359152" cy="67456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2" idx="4"/>
            <a:endCxn id="35" idx="7"/>
          </p:cNvCxnSpPr>
          <p:nvPr/>
        </p:nvCxnSpPr>
        <p:spPr>
          <a:xfrm flipH="1">
            <a:off x="1422929" y="2528900"/>
            <a:ext cx="361741"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4" idx="3"/>
            <a:endCxn id="37" idx="7"/>
          </p:cNvCxnSpPr>
          <p:nvPr/>
        </p:nvCxnSpPr>
        <p:spPr>
          <a:xfrm flipH="1">
            <a:off x="2992336" y="2493721"/>
            <a:ext cx="845746" cy="65702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3"/>
            <a:endCxn id="38" idx="0"/>
          </p:cNvCxnSpPr>
          <p:nvPr/>
        </p:nvCxnSpPr>
        <p:spPr>
          <a:xfrm flipH="1">
            <a:off x="3965375" y="2493721"/>
            <a:ext cx="341953" cy="610335"/>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6" idx="3"/>
            <a:endCxn id="38" idx="7"/>
          </p:cNvCxnSpPr>
          <p:nvPr/>
        </p:nvCxnSpPr>
        <p:spPr>
          <a:xfrm flipH="1">
            <a:off x="4092668" y="2494643"/>
            <a:ext cx="678463" cy="66214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6" idx="4"/>
            <a:endCxn id="39" idx="0"/>
          </p:cNvCxnSpPr>
          <p:nvPr/>
        </p:nvCxnSpPr>
        <p:spPr>
          <a:xfrm flipH="1">
            <a:off x="4434621" y="2547370"/>
            <a:ext cx="463803"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6" idx="5"/>
            <a:endCxn id="40" idx="1"/>
          </p:cNvCxnSpPr>
          <p:nvPr/>
        </p:nvCxnSpPr>
        <p:spPr>
          <a:xfrm>
            <a:off x="5025717" y="2494643"/>
            <a:ext cx="274984" cy="127511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4"/>
            <a:endCxn id="40" idx="0"/>
          </p:cNvCxnSpPr>
          <p:nvPr/>
        </p:nvCxnSpPr>
        <p:spPr>
          <a:xfrm>
            <a:off x="5372767" y="2547370"/>
            <a:ext cx="55227" cy="116966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4"/>
            <a:endCxn id="42" idx="0"/>
          </p:cNvCxnSpPr>
          <p:nvPr/>
        </p:nvCxnSpPr>
        <p:spPr>
          <a:xfrm>
            <a:off x="6635286" y="2528900"/>
            <a:ext cx="0" cy="557608"/>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5"/>
            <a:endCxn id="41" idx="0"/>
          </p:cNvCxnSpPr>
          <p:nvPr/>
        </p:nvCxnSpPr>
        <p:spPr>
          <a:xfrm>
            <a:off x="6762579" y="2476173"/>
            <a:ext cx="284356" cy="124085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2" idx="4"/>
            <a:endCxn id="41" idx="1"/>
          </p:cNvCxnSpPr>
          <p:nvPr/>
        </p:nvCxnSpPr>
        <p:spPr>
          <a:xfrm>
            <a:off x="6635286" y="3446548"/>
            <a:ext cx="284356" cy="32321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2"/>
            <a:endCxn id="39" idx="6"/>
          </p:cNvCxnSpPr>
          <p:nvPr/>
        </p:nvCxnSpPr>
        <p:spPr>
          <a:xfrm flipH="1">
            <a:off x="4614641" y="3897052"/>
            <a:ext cx="633333" cy="0"/>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37" idx="6"/>
          </p:cNvCxnSpPr>
          <p:nvPr/>
        </p:nvCxnSpPr>
        <p:spPr>
          <a:xfrm flipH="1" flipV="1">
            <a:off x="3045063" y="3278034"/>
            <a:ext cx="740292" cy="60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6"/>
            <a:endCxn id="42" idx="2"/>
          </p:cNvCxnSpPr>
          <p:nvPr/>
        </p:nvCxnSpPr>
        <p:spPr>
          <a:xfrm flipV="1">
            <a:off x="5608014" y="3266528"/>
            <a:ext cx="847252" cy="630524"/>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11560" y="4977330"/>
            <a:ext cx="8136904" cy="1309871"/>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58" name="Oval 57"/>
          <p:cNvSpPr/>
          <p:nvPr/>
        </p:nvSpPr>
        <p:spPr>
          <a:xfrm>
            <a:off x="1649428" y="4362821"/>
            <a:ext cx="360040" cy="360040"/>
          </a:xfrm>
          <a:prstGeom prst="ellipse">
            <a:avLst/>
          </a:prstGeom>
          <a:solidFill>
            <a:srgbClr val="00B050"/>
          </a:solidFill>
          <a:ln w="12700">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sp>
        <p:nvSpPr>
          <p:cNvPr id="61" name="Oval 60"/>
          <p:cNvSpPr/>
          <p:nvPr/>
        </p:nvSpPr>
        <p:spPr>
          <a:xfrm>
            <a:off x="6057440" y="3949896"/>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p:cNvSpPr/>
          <p:nvPr/>
        </p:nvSpPr>
        <p:spPr>
          <a:xfrm>
            <a:off x="7065634" y="4267690"/>
            <a:ext cx="360040" cy="360040"/>
          </a:xfrm>
          <a:prstGeom prst="ellipse">
            <a:avLst/>
          </a:prstGeom>
          <a:solidFill>
            <a:schemeClr val="accent6">
              <a:lumMod val="60000"/>
              <a:lumOff val="4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p:cNvSpPr/>
          <p:nvPr/>
        </p:nvSpPr>
        <p:spPr>
          <a:xfrm>
            <a:off x="7758969" y="3717032"/>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p:cNvSpPr/>
          <p:nvPr/>
        </p:nvSpPr>
        <p:spPr>
          <a:xfrm>
            <a:off x="775891" y="3795089"/>
            <a:ext cx="360040" cy="360040"/>
          </a:xfrm>
          <a:prstGeom prst="ellipse">
            <a:avLst/>
          </a:prstGeom>
          <a:solidFill>
            <a:srgbClr val="00B05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0" name="Oval 69"/>
          <p:cNvSpPr/>
          <p:nvPr/>
        </p:nvSpPr>
        <p:spPr>
          <a:xfrm>
            <a:off x="181128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Oval 71"/>
          <p:cNvSpPr/>
          <p:nvPr/>
        </p:nvSpPr>
        <p:spPr>
          <a:xfrm>
            <a:off x="6219296" y="5303375"/>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p:cNvSpPr/>
          <p:nvPr/>
        </p:nvSpPr>
        <p:spPr>
          <a:xfrm>
            <a:off x="937747" y="5148568"/>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8" name="Straight Arrow Connector 77"/>
          <p:cNvCxnSpPr>
            <a:stCxn id="67" idx="5"/>
            <a:endCxn id="58" idx="1"/>
          </p:cNvCxnSpPr>
          <p:nvPr/>
        </p:nvCxnSpPr>
        <p:spPr>
          <a:xfrm>
            <a:off x="1083204" y="4102402"/>
            <a:ext cx="618951" cy="313146"/>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58" idx="0"/>
          </p:cNvCxnSpPr>
          <p:nvPr/>
        </p:nvCxnSpPr>
        <p:spPr>
          <a:xfrm flipH="1">
            <a:off x="1829448" y="4148351"/>
            <a:ext cx="1895" cy="2144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0"/>
            <a:endCxn id="41" idx="5"/>
          </p:cNvCxnSpPr>
          <p:nvPr/>
        </p:nvCxnSpPr>
        <p:spPr>
          <a:xfrm flipH="1" flipV="1">
            <a:off x="7174228" y="4024345"/>
            <a:ext cx="71426" cy="243345"/>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3" idx="7"/>
            <a:endCxn id="64" idx="3"/>
          </p:cNvCxnSpPr>
          <p:nvPr/>
        </p:nvCxnSpPr>
        <p:spPr>
          <a:xfrm flipV="1">
            <a:off x="7372947" y="4024345"/>
            <a:ext cx="438749" cy="296072"/>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8" idx="3"/>
            <a:endCxn id="75" idx="7"/>
          </p:cNvCxnSpPr>
          <p:nvPr/>
        </p:nvCxnSpPr>
        <p:spPr>
          <a:xfrm flipH="1">
            <a:off x="1245060" y="4670134"/>
            <a:ext cx="457095" cy="531161"/>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8" idx="4"/>
            <a:endCxn id="70" idx="0"/>
          </p:cNvCxnSpPr>
          <p:nvPr/>
        </p:nvCxnSpPr>
        <p:spPr>
          <a:xfrm>
            <a:off x="1829448" y="4722861"/>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1" idx="4"/>
            <a:endCxn id="72" idx="0"/>
          </p:cNvCxnSpPr>
          <p:nvPr/>
        </p:nvCxnSpPr>
        <p:spPr>
          <a:xfrm>
            <a:off x="6237460" y="4309936"/>
            <a:ext cx="161856" cy="99343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72" idx="7"/>
          </p:cNvCxnSpPr>
          <p:nvPr/>
        </p:nvCxnSpPr>
        <p:spPr>
          <a:xfrm flipH="1">
            <a:off x="6526609" y="4575003"/>
            <a:ext cx="591752" cy="781099"/>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03943" y="629462"/>
            <a:ext cx="3893763" cy="622853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6177904" y="3211360"/>
            <a:ext cx="989557" cy="2748412"/>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7772503" y="1215718"/>
            <a:ext cx="989557" cy="383296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TextBox 92"/>
          <p:cNvSpPr txBox="1"/>
          <p:nvPr/>
        </p:nvSpPr>
        <p:spPr>
          <a:xfrm>
            <a:off x="5862532" y="5888592"/>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F-reachable queue</a:t>
            </a:r>
            <a:endParaRPr lang="ru-RU" b="1" dirty="0">
              <a:solidFill>
                <a:schemeClr val="bg1"/>
              </a:solidFill>
              <a:effectLst>
                <a:outerShdw blurRad="38100" dist="38100" dir="2700000" algn="tl">
                  <a:srgbClr val="000000">
                    <a:alpha val="43137"/>
                  </a:srgbClr>
                </a:outerShdw>
              </a:effectLst>
            </a:endParaRPr>
          </a:p>
        </p:txBody>
      </p:sp>
      <p:sp>
        <p:nvSpPr>
          <p:cNvPr id="94" name="TextBox 93"/>
          <p:cNvSpPr txBox="1"/>
          <p:nvPr/>
        </p:nvSpPr>
        <p:spPr>
          <a:xfrm>
            <a:off x="7425752" y="4984541"/>
            <a:ext cx="1545507" cy="646331"/>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Finalization queue</a:t>
            </a:r>
            <a:endParaRPr lang="ru-RU" b="1" dirty="0">
              <a:solidFill>
                <a:schemeClr val="bg1"/>
              </a:solidFill>
              <a:effectLst>
                <a:outerShdw blurRad="38100" dist="38100" dir="2700000" algn="tl">
                  <a:srgbClr val="000000">
                    <a:alpha val="43137"/>
                  </a:srgbClr>
                </a:outerShdw>
              </a:effectLst>
            </a:endParaRPr>
          </a:p>
        </p:txBody>
      </p:sp>
      <p:sp>
        <p:nvSpPr>
          <p:cNvPr id="96" name="Rectangle 95"/>
          <p:cNvSpPr/>
          <p:nvPr/>
        </p:nvSpPr>
        <p:spPr>
          <a:xfrm>
            <a:off x="7798973" y="1244783"/>
            <a:ext cx="914400" cy="533400"/>
          </a:xfrm>
          <a:prstGeom prst="rect">
            <a:avLst/>
          </a:prstGeom>
          <a:solidFill>
            <a:srgbClr val="F8E992"/>
          </a:solidFill>
          <a:ln>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ru-RU" dirty="0">
              <a:solidFill>
                <a:schemeClr val="tx1"/>
              </a:solidFill>
            </a:endParaRPr>
          </a:p>
        </p:txBody>
      </p:sp>
      <p:cxnSp>
        <p:nvCxnSpPr>
          <p:cNvPr id="88" name="Straight Arrow Connector 87"/>
          <p:cNvCxnSpPr/>
          <p:nvPr/>
        </p:nvCxnSpPr>
        <p:spPr>
          <a:xfrm>
            <a:off x="6683119" y="2606998"/>
            <a:ext cx="105" cy="590915"/>
          </a:xfrm>
          <a:prstGeom prst="straightConnector1">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247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in highly available systems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400" dirty="0" smtClean="0">
                <a:latin typeface="Calibri" panose="020F0502020204030204" pitchFamily="34" charset="0"/>
                <a:cs typeface="Calibri" panose="020F0502020204030204" pitchFamily="34" charset="0"/>
              </a:rPr>
              <a:t>Memory leak consume available memory space on the server.</a:t>
            </a:r>
          </a:p>
          <a:p>
            <a:pPr>
              <a:buSzPct val="80000"/>
            </a:pPr>
            <a:r>
              <a:rPr lang="en-US" sz="2400" dirty="0" smtClean="0">
                <a:latin typeface="Calibri" panose="020F0502020204030204" pitchFamily="34" charset="0"/>
                <a:cs typeface="Calibri" panose="020F0502020204030204" pitchFamily="34" charset="0"/>
              </a:rPr>
              <a:t>It might take one hour or a month.</a:t>
            </a:r>
          </a:p>
          <a:p>
            <a:pPr>
              <a:buSzPct val="80000"/>
            </a:pPr>
            <a:r>
              <a:rPr lang="en-US" sz="2400" dirty="0" smtClean="0">
                <a:latin typeface="Calibri" panose="020F0502020204030204" pitchFamily="34" charset="0"/>
                <a:cs typeface="Calibri" panose="020F0502020204030204" pitchFamily="34" charset="0"/>
              </a:rPr>
              <a:t>Sometimes there is only one way to live with this problem – scheduled regular server reboot. </a:t>
            </a:r>
            <a:endParaRPr lang="en-US" sz="2200" dirty="0">
              <a:latin typeface="Calibri" panose="020F0502020204030204" pitchFamily="34" charset="0"/>
              <a:cs typeface="Calibri" panose="020F0502020204030204" pitchFamily="34" charset="0"/>
            </a:endParaRPr>
          </a:p>
        </p:txBody>
      </p:sp>
      <p:sp>
        <p:nvSpPr>
          <p:cNvPr id="10" name="Right Arrow 9"/>
          <p:cNvSpPr/>
          <p:nvPr/>
        </p:nvSpPr>
        <p:spPr>
          <a:xfrm>
            <a:off x="4413880" y="4581128"/>
            <a:ext cx="490540" cy="54006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p:cNvSpPr/>
          <p:nvPr/>
        </p:nvSpPr>
        <p:spPr>
          <a:xfrm>
            <a:off x="1187624" y="3501008"/>
            <a:ext cx="3096344" cy="277804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latin typeface="Microsoft New Tai Lue" panose="020B0502040204020203" pitchFamily="34" charset="0"/>
                <a:cs typeface="Microsoft New Tai Lue" panose="020B0502040204020203" pitchFamily="34" charset="0"/>
              </a:rPr>
              <a:t>MEMORY</a:t>
            </a:r>
            <a:endParaRPr lang="ru-RU" b="1" dirty="0">
              <a:solidFill>
                <a:schemeClr val="tx1"/>
              </a:solidFill>
              <a:cs typeface="Microsoft New Tai Lue" panose="020B0502040204020203" pitchFamily="34" charset="0"/>
            </a:endParaRPr>
          </a:p>
        </p:txBody>
      </p:sp>
      <p:sp>
        <p:nvSpPr>
          <p:cNvPr id="12" name="Rectangle 11"/>
          <p:cNvSpPr/>
          <p:nvPr/>
        </p:nvSpPr>
        <p:spPr>
          <a:xfrm>
            <a:off x="1551112" y="3861048"/>
            <a:ext cx="2660848" cy="2376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dirty="0" smtClean="0">
                <a:solidFill>
                  <a:schemeClr val="bg1"/>
                </a:solidFill>
                <a:latin typeface="Microsoft New Tai Lue" panose="020B0502040204020203" pitchFamily="34" charset="0"/>
                <a:cs typeface="Microsoft New Tai Lue" panose="020B0502040204020203" pitchFamily="34" charset="0"/>
              </a:rPr>
              <a:t>Application </a:t>
            </a:r>
          </a:p>
          <a:p>
            <a:r>
              <a:rPr lang="en-US" sz="1700" b="1" dirty="0" smtClean="0">
                <a:solidFill>
                  <a:schemeClr val="bg1"/>
                </a:solidFill>
                <a:latin typeface="Microsoft New Tai Lue" panose="020B0502040204020203" pitchFamily="34" charset="0"/>
                <a:cs typeface="Microsoft New Tai Lue" panose="020B0502040204020203" pitchFamily="34" charset="0"/>
              </a:rPr>
              <a:t>Available </a:t>
            </a:r>
          </a:p>
          <a:p>
            <a:r>
              <a:rPr lang="en-US" sz="1700" b="1" dirty="0" smtClean="0">
                <a:solidFill>
                  <a:schemeClr val="bg1"/>
                </a:solidFill>
                <a:latin typeface="Microsoft New Tai Lue" panose="020B0502040204020203" pitchFamily="34" charset="0"/>
                <a:cs typeface="Microsoft New Tai Lue" panose="020B0502040204020203" pitchFamily="34" charset="0"/>
              </a:rPr>
              <a:t>Memory</a:t>
            </a:r>
            <a:endParaRPr lang="ru-RU" sz="1700" b="1" dirty="0">
              <a:solidFill>
                <a:schemeClr val="bg1"/>
              </a:solidFill>
              <a:cs typeface="Microsoft New Tai Lue" panose="020B0502040204020203" pitchFamily="34" charset="0"/>
            </a:endParaRPr>
          </a:p>
        </p:txBody>
      </p:sp>
      <p:sp>
        <p:nvSpPr>
          <p:cNvPr id="13" name="Rectangle 12"/>
          <p:cNvSpPr/>
          <p:nvPr/>
        </p:nvSpPr>
        <p:spPr>
          <a:xfrm>
            <a:off x="1344256" y="3861048"/>
            <a:ext cx="131400" cy="2376264"/>
          </a:xfrm>
          <a:prstGeom prst="rect">
            <a:avLst/>
          </a:prstGeom>
          <a:solidFill>
            <a:srgbClr val="FFA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p:cNvSpPr/>
          <p:nvPr/>
        </p:nvSpPr>
        <p:spPr>
          <a:xfrm>
            <a:off x="5004048" y="3501008"/>
            <a:ext cx="3096344" cy="2778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latin typeface="Microsoft New Tai Lue" panose="020B0502040204020203" pitchFamily="34" charset="0"/>
                <a:cs typeface="Microsoft New Tai Lue" panose="020B0502040204020203" pitchFamily="34" charset="0"/>
              </a:rPr>
              <a:t>MEMORY</a:t>
            </a:r>
            <a:endParaRPr lang="ru-RU" b="1" dirty="0">
              <a:solidFill>
                <a:schemeClr val="tx1"/>
              </a:solidFill>
              <a:latin typeface="Microsoft New Tai Lue" panose="020B0502040204020203" pitchFamily="34" charset="0"/>
              <a:cs typeface="Microsoft New Tai Lue" panose="020B0502040204020203" pitchFamily="34" charset="0"/>
            </a:endParaRPr>
          </a:p>
        </p:txBody>
      </p:sp>
      <p:sp>
        <p:nvSpPr>
          <p:cNvPr id="15" name="Rectangle 14"/>
          <p:cNvSpPr/>
          <p:nvPr/>
        </p:nvSpPr>
        <p:spPr>
          <a:xfrm>
            <a:off x="6626914" y="3861048"/>
            <a:ext cx="1381839" cy="2376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dirty="0" smtClean="0">
                <a:solidFill>
                  <a:schemeClr val="bg1"/>
                </a:solidFill>
                <a:latin typeface="Microsoft New Tai Lue" panose="020B0502040204020203" pitchFamily="34" charset="0"/>
                <a:cs typeface="Microsoft New Tai Lue" panose="020B0502040204020203" pitchFamily="34" charset="0"/>
              </a:rPr>
              <a:t>Application Available Memory</a:t>
            </a:r>
            <a:endParaRPr lang="ru-RU" sz="1700" b="1" dirty="0">
              <a:solidFill>
                <a:schemeClr val="bg1"/>
              </a:solidFill>
              <a:cs typeface="Microsoft New Tai Lue" panose="020B0502040204020203" pitchFamily="34" charset="0"/>
            </a:endParaRPr>
          </a:p>
        </p:txBody>
      </p:sp>
      <p:sp>
        <p:nvSpPr>
          <p:cNvPr id="16" name="Rectangle 15"/>
          <p:cNvSpPr/>
          <p:nvPr/>
        </p:nvSpPr>
        <p:spPr>
          <a:xfrm>
            <a:off x="5076057" y="3861048"/>
            <a:ext cx="1562580" cy="2376264"/>
          </a:xfrm>
          <a:prstGeom prst="rect">
            <a:avLst/>
          </a:prstGeom>
          <a:solidFill>
            <a:srgbClr val="FFA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326874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in highly available systems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400" dirty="0" smtClean="0">
                <a:latin typeface="Calibri" panose="020F0502020204030204" pitchFamily="34" charset="0"/>
                <a:cs typeface="Calibri" panose="020F0502020204030204" pitchFamily="34" charset="0"/>
              </a:rPr>
              <a:t>Memory leak consume available memory space on the server.</a:t>
            </a:r>
          </a:p>
          <a:p>
            <a:pPr>
              <a:buSzPct val="80000"/>
            </a:pPr>
            <a:r>
              <a:rPr lang="en-US" sz="2400" dirty="0" smtClean="0">
                <a:latin typeface="Calibri" panose="020F0502020204030204" pitchFamily="34" charset="0"/>
                <a:cs typeface="Calibri" panose="020F0502020204030204" pitchFamily="34" charset="0"/>
              </a:rPr>
              <a:t>It might take one hour or a month.</a:t>
            </a:r>
          </a:p>
          <a:p>
            <a:pPr>
              <a:buSzPct val="80000"/>
            </a:pPr>
            <a:r>
              <a:rPr lang="en-US" sz="2400" dirty="0" smtClean="0">
                <a:latin typeface="Calibri" panose="020F0502020204030204" pitchFamily="34" charset="0"/>
                <a:cs typeface="Calibri" panose="020F0502020204030204" pitchFamily="34" charset="0"/>
              </a:rPr>
              <a:t>Sometimes there is only one way to live with this problem – scheduled regular server reboot. </a:t>
            </a:r>
            <a:endParaRPr lang="en-US" sz="2200" dirty="0">
              <a:latin typeface="Calibri" panose="020F0502020204030204" pitchFamily="34" charset="0"/>
              <a:cs typeface="Calibri" panose="020F0502020204030204" pitchFamily="34" charset="0"/>
            </a:endParaRPr>
          </a:p>
        </p:txBody>
      </p:sp>
      <p:sp>
        <p:nvSpPr>
          <p:cNvPr id="11" name="Rectangle 10"/>
          <p:cNvSpPr/>
          <p:nvPr/>
        </p:nvSpPr>
        <p:spPr>
          <a:xfrm>
            <a:off x="763960" y="3501008"/>
            <a:ext cx="7624464" cy="277804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latin typeface="Microsoft New Tai Lue" panose="020B0502040204020203" pitchFamily="34" charset="0"/>
                <a:cs typeface="Microsoft New Tai Lue" panose="020B0502040204020203" pitchFamily="34" charset="0"/>
              </a:rPr>
              <a:t>MEMORY</a:t>
            </a:r>
            <a:endParaRPr lang="ru-RU" b="1" dirty="0">
              <a:solidFill>
                <a:schemeClr val="tx1"/>
              </a:solidFill>
              <a:cs typeface="Microsoft New Tai Lue" panose="020B0502040204020203" pitchFamily="34" charset="0"/>
            </a:endParaRPr>
          </a:p>
        </p:txBody>
      </p:sp>
      <p:sp>
        <p:nvSpPr>
          <p:cNvPr id="12" name="Rectangle 11"/>
          <p:cNvSpPr/>
          <p:nvPr/>
        </p:nvSpPr>
        <p:spPr>
          <a:xfrm>
            <a:off x="1019712" y="3861048"/>
            <a:ext cx="7296704" cy="2376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700" b="1" dirty="0" smtClean="0">
                <a:solidFill>
                  <a:schemeClr val="bg1"/>
                </a:solidFill>
                <a:latin typeface="Microsoft New Tai Lue" panose="020B0502040204020203" pitchFamily="34" charset="0"/>
                <a:cs typeface="Microsoft New Tai Lue" panose="020B0502040204020203" pitchFamily="34" charset="0"/>
              </a:rPr>
              <a:t>Application </a:t>
            </a:r>
          </a:p>
          <a:p>
            <a:pPr algn="r"/>
            <a:r>
              <a:rPr lang="en-US" sz="1700" b="1" dirty="0" smtClean="0">
                <a:solidFill>
                  <a:schemeClr val="bg1"/>
                </a:solidFill>
                <a:latin typeface="Microsoft New Tai Lue" panose="020B0502040204020203" pitchFamily="34" charset="0"/>
                <a:cs typeface="Microsoft New Tai Lue" panose="020B0502040204020203" pitchFamily="34" charset="0"/>
              </a:rPr>
              <a:t>Available </a:t>
            </a:r>
          </a:p>
          <a:p>
            <a:pPr algn="r"/>
            <a:r>
              <a:rPr lang="en-US" sz="1700" b="1" dirty="0" smtClean="0">
                <a:solidFill>
                  <a:schemeClr val="bg1"/>
                </a:solidFill>
                <a:latin typeface="Microsoft New Tai Lue" panose="020B0502040204020203" pitchFamily="34" charset="0"/>
                <a:cs typeface="Microsoft New Tai Lue" panose="020B0502040204020203" pitchFamily="34" charset="0"/>
              </a:rPr>
              <a:t>Memory</a:t>
            </a:r>
            <a:endParaRPr lang="ru-RU" sz="1700" b="1" dirty="0">
              <a:solidFill>
                <a:schemeClr val="bg1"/>
              </a:solidFill>
              <a:cs typeface="Microsoft New Tai Lue" panose="020B0502040204020203" pitchFamily="34" charset="0"/>
            </a:endParaRPr>
          </a:p>
        </p:txBody>
      </p:sp>
      <p:sp>
        <p:nvSpPr>
          <p:cNvPr id="13" name="Rectangle 12"/>
          <p:cNvSpPr/>
          <p:nvPr/>
        </p:nvSpPr>
        <p:spPr>
          <a:xfrm>
            <a:off x="888312" y="3861048"/>
            <a:ext cx="131400" cy="23762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16"/>
          <p:cNvSpPr/>
          <p:nvPr/>
        </p:nvSpPr>
        <p:spPr>
          <a:xfrm>
            <a:off x="1017963" y="3861048"/>
            <a:ext cx="131400" cy="2376264"/>
          </a:xfrm>
          <a:prstGeom prst="rect">
            <a:avLst/>
          </a:prstGeom>
          <a:solidFill>
            <a:srgbClr val="FFA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17"/>
          <p:cNvSpPr/>
          <p:nvPr/>
        </p:nvSpPr>
        <p:spPr>
          <a:xfrm>
            <a:off x="1144064" y="3861048"/>
            <a:ext cx="1381056" cy="2376264"/>
          </a:xfrm>
          <a:prstGeom prst="rect">
            <a:avLst/>
          </a:prstGeom>
          <a:solidFill>
            <a:srgbClr val="FFA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p:cNvSpPr/>
          <p:nvPr/>
        </p:nvSpPr>
        <p:spPr>
          <a:xfrm>
            <a:off x="2522094" y="3861048"/>
            <a:ext cx="1381056" cy="2376264"/>
          </a:xfrm>
          <a:prstGeom prst="rect">
            <a:avLst/>
          </a:prstGeom>
          <a:solidFill>
            <a:srgbClr val="FFA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Rectangle 19"/>
          <p:cNvSpPr/>
          <p:nvPr/>
        </p:nvSpPr>
        <p:spPr>
          <a:xfrm>
            <a:off x="3897851" y="3861048"/>
            <a:ext cx="1381056" cy="2376264"/>
          </a:xfrm>
          <a:prstGeom prst="rect">
            <a:avLst/>
          </a:prstGeom>
          <a:solidFill>
            <a:srgbClr val="FFA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20"/>
          <p:cNvSpPr/>
          <p:nvPr/>
        </p:nvSpPr>
        <p:spPr>
          <a:xfrm>
            <a:off x="5270582" y="3861048"/>
            <a:ext cx="1381056" cy="2376264"/>
          </a:xfrm>
          <a:prstGeom prst="rect">
            <a:avLst/>
          </a:prstGeom>
          <a:solidFill>
            <a:srgbClr val="FFA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099828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decrease</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200" dirty="0" smtClean="0">
                <a:latin typeface="Calibri" panose="020F0502020204030204" pitchFamily="34" charset="0"/>
                <a:cs typeface="Calibri" panose="020F0502020204030204" pitchFamily="34" charset="0"/>
              </a:rPr>
              <a:t>Physical Memory</a:t>
            </a:r>
          </a:p>
          <a:p>
            <a:pPr lvl="1">
              <a:buSzPct val="80000"/>
            </a:pPr>
            <a:r>
              <a:rPr lang="en-US" sz="1800" dirty="0" smtClean="0">
                <a:latin typeface="Calibri" panose="020F0502020204030204" pitchFamily="34" charset="0"/>
                <a:cs typeface="Calibri" panose="020F0502020204030204" pitchFamily="34" charset="0"/>
              </a:rPr>
              <a:t> Fast Memory.</a:t>
            </a:r>
          </a:p>
          <a:p>
            <a:pPr>
              <a:buSzPct val="80000"/>
            </a:pPr>
            <a:r>
              <a:rPr lang="en-US" sz="2200" dirty="0" smtClean="0">
                <a:latin typeface="Calibri" panose="020F0502020204030204" pitchFamily="34" charset="0"/>
                <a:cs typeface="Calibri" panose="020F0502020204030204" pitchFamily="34" charset="0"/>
              </a:rPr>
              <a:t>Virtual Memory</a:t>
            </a:r>
          </a:p>
          <a:p>
            <a:pPr lvl="1">
              <a:buSzPct val="80000"/>
            </a:pPr>
            <a:r>
              <a:rPr lang="en-US" sz="1800" dirty="0" smtClean="0">
                <a:latin typeface="Calibri" panose="020F0502020204030204" pitchFamily="34" charset="0"/>
                <a:cs typeface="Calibri" panose="020F0502020204030204" pitchFamily="34" charset="0"/>
              </a:rPr>
              <a:t>Much slower memory. Using when physical memory is not enough. </a:t>
            </a:r>
            <a:endParaRPr lang="en-US" sz="1800" dirty="0">
              <a:latin typeface="Calibri" panose="020F0502020204030204" pitchFamily="34" charset="0"/>
              <a:cs typeface="Calibri" panose="020F0502020204030204" pitchFamily="34" charset="0"/>
            </a:endParaRPr>
          </a:p>
        </p:txBody>
      </p:sp>
      <p:sp>
        <p:nvSpPr>
          <p:cNvPr id="6" name="Rectangle 5"/>
          <p:cNvSpPr/>
          <p:nvPr/>
        </p:nvSpPr>
        <p:spPr>
          <a:xfrm>
            <a:off x="1187624" y="3501008"/>
            <a:ext cx="6912768"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209328" y="4104508"/>
            <a:ext cx="3578696"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Physical Memory</a:t>
            </a:r>
            <a:endParaRPr lang="ru-RU" dirty="0"/>
          </a:p>
        </p:txBody>
      </p:sp>
      <p:sp>
        <p:nvSpPr>
          <p:cNvPr id="12" name="Rectangle 11"/>
          <p:cNvSpPr/>
          <p:nvPr/>
        </p:nvSpPr>
        <p:spPr>
          <a:xfrm>
            <a:off x="4788024" y="4104508"/>
            <a:ext cx="3312368"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Virtual Memory</a:t>
            </a:r>
            <a:endParaRPr lang="ru-RU" dirty="0"/>
          </a:p>
        </p:txBody>
      </p:sp>
      <p:sp>
        <p:nvSpPr>
          <p:cNvPr id="13" name="Rectangle 12"/>
          <p:cNvSpPr/>
          <p:nvPr/>
        </p:nvSpPr>
        <p:spPr>
          <a:xfrm>
            <a:off x="1551112" y="4509120"/>
            <a:ext cx="2948880" cy="1728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Memory</a:t>
            </a:r>
            <a:endParaRPr lang="ru-RU" dirty="0"/>
          </a:p>
        </p:txBody>
      </p:sp>
      <p:sp>
        <p:nvSpPr>
          <p:cNvPr id="14" name="Rectangle 13"/>
          <p:cNvSpPr/>
          <p:nvPr/>
        </p:nvSpPr>
        <p:spPr>
          <a:xfrm>
            <a:off x="1344256" y="4509120"/>
            <a:ext cx="144016"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7915788" y="4523713"/>
            <a:ext cx="144016"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74372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1841748" y="1556792"/>
            <a:ext cx="8280920"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400" dirty="0" smtClean="0">
                <a:latin typeface="Microsoft New Tai Lue" panose="020B0502040204020203" pitchFamily="34" charset="0"/>
                <a:ea typeface="MS PMincho" panose="02020600040205080304" pitchFamily="18" charset="-128"/>
                <a:cs typeface="Microsoft New Tai Lue" panose="020B0502040204020203" pitchFamily="34" charset="0"/>
              </a:rPr>
              <a:t>Garbage Collection in .NET</a:t>
            </a:r>
          </a:p>
          <a:p>
            <a:endParaRPr lang="ru-RU" sz="2400" dirty="0"/>
          </a:p>
        </p:txBody>
      </p:sp>
      <p:sp>
        <p:nvSpPr>
          <p:cNvPr id="5" name="TextBox 4"/>
          <p:cNvSpPr txBox="1"/>
          <p:nvPr/>
        </p:nvSpPr>
        <p:spPr>
          <a:xfrm>
            <a:off x="1841748" y="2761764"/>
            <a:ext cx="8496944" cy="461665"/>
          </a:xfrm>
          <a:prstGeom prst="rect">
            <a:avLst/>
          </a:prstGeom>
          <a:noFill/>
        </p:spPr>
        <p:txBody>
          <a:bodyPr wrap="square" rtlCol="0">
            <a:spAutoFit/>
          </a:bodyPr>
          <a:lstStyle>
            <a:defPPr>
              <a:defRPr lang="ru-RU"/>
            </a:defPPr>
            <a:lvl1pPr>
              <a:spcAft>
                <a:spcPts val="1200"/>
              </a:spcAft>
              <a:defRPr sz="2800">
                <a:latin typeface="Microsoft New Tai Lue" panose="020B0502040204020203" pitchFamily="34" charset="0"/>
                <a:ea typeface="MS PMincho" panose="02020600040205080304" pitchFamily="18" charset="-128"/>
                <a:cs typeface="Microsoft New Tai Lue" panose="020B0502040204020203" pitchFamily="34" charset="0"/>
              </a:defRPr>
            </a:lvl1pPr>
          </a:lstStyle>
          <a:p>
            <a:r>
              <a:rPr lang="en-US" sz="2400" dirty="0"/>
              <a:t>How memory leaks affect enterprise applications.</a:t>
            </a:r>
          </a:p>
        </p:txBody>
      </p:sp>
      <p:sp>
        <p:nvSpPr>
          <p:cNvPr id="6" name="TextBox 5"/>
          <p:cNvSpPr txBox="1"/>
          <p:nvPr/>
        </p:nvSpPr>
        <p:spPr>
          <a:xfrm>
            <a:off x="1841748" y="3985900"/>
            <a:ext cx="6264696" cy="461665"/>
          </a:xfrm>
          <a:prstGeom prst="rect">
            <a:avLst/>
          </a:prstGeom>
          <a:noFill/>
        </p:spPr>
        <p:txBody>
          <a:bodyPr wrap="square" rtlCol="0">
            <a:spAutoFit/>
          </a:bodyPr>
          <a:lstStyle/>
          <a:p>
            <a:pPr>
              <a:spcAft>
                <a:spcPts val="1200"/>
              </a:spcAft>
            </a:pPr>
            <a:r>
              <a:rPr lang="en-US" sz="2400" dirty="0" smtClean="0">
                <a:latin typeface="Microsoft New Tai Lue" panose="020B0502040204020203" pitchFamily="34" charset="0"/>
                <a:ea typeface="MS PMincho" panose="02020600040205080304" pitchFamily="18" charset="-128"/>
                <a:cs typeface="Microsoft New Tai Lue" panose="020B0502040204020203" pitchFamily="34" charset="0"/>
              </a:rPr>
              <a:t>Memory Leak root causes</a:t>
            </a:r>
            <a:r>
              <a:rPr lang="en-US" sz="1600" dirty="0" smtClean="0">
                <a:latin typeface="Microsoft New Tai Lue" panose="020B0502040204020203" pitchFamily="34" charset="0"/>
                <a:ea typeface="MS PMincho" panose="02020600040205080304" pitchFamily="18" charset="-128"/>
                <a:cs typeface="Microsoft New Tai Lue" panose="020B0502040204020203" pitchFamily="34" charset="0"/>
              </a:rPr>
              <a:t>.</a:t>
            </a:r>
            <a:endParaRPr lang="en-US" sz="1600" dirty="0">
              <a:latin typeface="Microsoft New Tai Lue" panose="020B0502040204020203" pitchFamily="34" charset="0"/>
              <a:ea typeface="MS PMincho" panose="02020600040205080304" pitchFamily="18" charset="-128"/>
              <a:cs typeface="Microsoft New Tai Lue" panose="020B0502040204020203" pitchFamily="34" charset="0"/>
            </a:endParaRPr>
          </a:p>
        </p:txBody>
      </p:sp>
      <p:sp>
        <p:nvSpPr>
          <p:cNvPr id="7" name="TextBox 6"/>
          <p:cNvSpPr txBox="1"/>
          <p:nvPr/>
        </p:nvSpPr>
        <p:spPr>
          <a:xfrm>
            <a:off x="1841748" y="5138028"/>
            <a:ext cx="8496944" cy="461665"/>
          </a:xfrm>
          <a:prstGeom prst="rect">
            <a:avLst/>
          </a:prstGeom>
          <a:noFill/>
        </p:spPr>
        <p:txBody>
          <a:bodyPr wrap="square" rtlCol="0">
            <a:spAutoFit/>
          </a:bodyPr>
          <a:lstStyle/>
          <a:p>
            <a:r>
              <a:rPr lang="en-US" sz="2400" dirty="0">
                <a:latin typeface="Microsoft New Tai Lue" panose="020B0502040204020203" pitchFamily="34" charset="0"/>
                <a:ea typeface="MS PMincho" panose="02020600040205080304" pitchFamily="18" charset="-128"/>
                <a:cs typeface="Microsoft New Tai Lue" panose="020B0502040204020203" pitchFamily="34" charset="0"/>
              </a:rPr>
              <a:t>Memory profiling and memory leak detection tools.</a:t>
            </a:r>
          </a:p>
        </p:txBody>
      </p:sp>
      <p:sp>
        <p:nvSpPr>
          <p:cNvPr id="8" name="Rectangle 7"/>
          <p:cNvSpPr/>
          <p:nvPr/>
        </p:nvSpPr>
        <p:spPr>
          <a:xfrm rot="5400000">
            <a:off x="2951820" y="-105891"/>
            <a:ext cx="576064" cy="2808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rot="16200000">
            <a:off x="-3239755" y="2754544"/>
            <a:ext cx="849472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400" b="1" dirty="0" smtClean="0">
                <a:latin typeface="Microsoft New Tai Lue" panose="020B0502040204020203" pitchFamily="34" charset="0"/>
                <a:cs typeface="Microsoft New Tai Lue" panose="020B0502040204020203" pitchFamily="34" charset="0"/>
              </a:rPr>
              <a:t>AGENDA</a:t>
            </a:r>
            <a:endParaRPr lang="en-US" sz="8400" b="1" dirty="0">
              <a:latin typeface="Microsoft New Tai Lue" panose="020B0502040204020203" pitchFamily="34" charset="0"/>
              <a:cs typeface="Microsoft New Tai Lue" panose="020B0502040204020203" pitchFamily="34" charset="0"/>
            </a:endParaRPr>
          </a:p>
        </p:txBody>
      </p:sp>
      <p:sp>
        <p:nvSpPr>
          <p:cNvPr id="11" name="TextBox 10"/>
          <p:cNvSpPr txBox="1"/>
          <p:nvPr/>
        </p:nvSpPr>
        <p:spPr>
          <a:xfrm>
            <a:off x="1942331" y="1086482"/>
            <a:ext cx="2448272" cy="461665"/>
          </a:xfrm>
          <a:prstGeom prst="rect">
            <a:avLst/>
          </a:prstGeom>
          <a:no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1</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cxnSp>
        <p:nvCxnSpPr>
          <p:cNvPr id="15" name="Straight Connector 14"/>
          <p:cNvCxnSpPr/>
          <p:nvPr/>
        </p:nvCxnSpPr>
        <p:spPr>
          <a:xfrm>
            <a:off x="1640880" y="0"/>
            <a:ext cx="6350" cy="685800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rot="5400000">
            <a:off x="2957872" y="1059704"/>
            <a:ext cx="576064" cy="28083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991816" y="2260722"/>
            <a:ext cx="2448272" cy="461665"/>
          </a:xfrm>
          <a:prstGeom prst="rect">
            <a:avLst/>
          </a:prstGeom>
          <a:no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2</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
        <p:nvSpPr>
          <p:cNvPr id="19" name="Rectangle 18"/>
          <p:cNvSpPr/>
          <p:nvPr/>
        </p:nvSpPr>
        <p:spPr>
          <a:xfrm rot="5400000">
            <a:off x="2957872" y="2294181"/>
            <a:ext cx="576064" cy="280831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991816" y="3495199"/>
            <a:ext cx="2448272" cy="461665"/>
          </a:xfrm>
          <a:prstGeom prst="rect">
            <a:avLst/>
          </a:prstGeom>
          <a:no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3</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
        <p:nvSpPr>
          <p:cNvPr id="25" name="Rectangle 24"/>
          <p:cNvSpPr/>
          <p:nvPr/>
        </p:nvSpPr>
        <p:spPr>
          <a:xfrm rot="5400000">
            <a:off x="2957872" y="3445840"/>
            <a:ext cx="576064" cy="28083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991816" y="4646858"/>
            <a:ext cx="2448272" cy="461665"/>
          </a:xfrm>
          <a:prstGeom prst="rect">
            <a:avLst/>
          </a:prstGeom>
          <a:no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4</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9136636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decrease</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200" dirty="0" smtClean="0">
                <a:latin typeface="Calibri" panose="020F0502020204030204" pitchFamily="34" charset="0"/>
                <a:cs typeface="Calibri" panose="020F0502020204030204" pitchFamily="34" charset="0"/>
              </a:rPr>
              <a:t>Physical Memory</a:t>
            </a:r>
          </a:p>
          <a:p>
            <a:pPr lvl="1">
              <a:buSzPct val="80000"/>
            </a:pPr>
            <a:r>
              <a:rPr lang="en-US" sz="1800" dirty="0" smtClean="0">
                <a:latin typeface="Calibri" panose="020F0502020204030204" pitchFamily="34" charset="0"/>
                <a:cs typeface="Calibri" panose="020F0502020204030204" pitchFamily="34" charset="0"/>
              </a:rPr>
              <a:t> Fast Memory.</a:t>
            </a:r>
          </a:p>
          <a:p>
            <a:pPr>
              <a:buSzPct val="80000"/>
            </a:pPr>
            <a:r>
              <a:rPr lang="en-US" sz="2200" dirty="0" smtClean="0">
                <a:latin typeface="Calibri" panose="020F0502020204030204" pitchFamily="34" charset="0"/>
                <a:cs typeface="Calibri" panose="020F0502020204030204" pitchFamily="34" charset="0"/>
              </a:rPr>
              <a:t>Virtual Memory</a:t>
            </a:r>
          </a:p>
          <a:p>
            <a:pPr lvl="1">
              <a:buSzPct val="80000"/>
            </a:pPr>
            <a:r>
              <a:rPr lang="en-US" sz="1800" dirty="0" smtClean="0">
                <a:latin typeface="Calibri" panose="020F0502020204030204" pitchFamily="34" charset="0"/>
                <a:cs typeface="Calibri" panose="020F0502020204030204" pitchFamily="34" charset="0"/>
              </a:rPr>
              <a:t>Much slower memory. Using when physical memory is not enough. </a:t>
            </a:r>
            <a:endParaRPr lang="en-US" sz="1800" dirty="0">
              <a:latin typeface="Calibri" panose="020F0502020204030204" pitchFamily="34" charset="0"/>
              <a:cs typeface="Calibri" panose="020F0502020204030204" pitchFamily="34" charset="0"/>
            </a:endParaRPr>
          </a:p>
        </p:txBody>
      </p:sp>
      <p:sp>
        <p:nvSpPr>
          <p:cNvPr id="6" name="Rectangle 5"/>
          <p:cNvSpPr/>
          <p:nvPr/>
        </p:nvSpPr>
        <p:spPr>
          <a:xfrm>
            <a:off x="1187624" y="3501008"/>
            <a:ext cx="6912768"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209328" y="4104508"/>
            <a:ext cx="3578696"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Physical Memory</a:t>
            </a:r>
            <a:endParaRPr lang="ru-RU" dirty="0"/>
          </a:p>
        </p:txBody>
      </p:sp>
      <p:sp>
        <p:nvSpPr>
          <p:cNvPr id="12" name="Rectangle 11"/>
          <p:cNvSpPr/>
          <p:nvPr/>
        </p:nvSpPr>
        <p:spPr>
          <a:xfrm>
            <a:off x="4788024" y="4104508"/>
            <a:ext cx="3312368"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Virtual Memory</a:t>
            </a:r>
            <a:endParaRPr lang="ru-RU" dirty="0"/>
          </a:p>
        </p:txBody>
      </p:sp>
      <p:sp>
        <p:nvSpPr>
          <p:cNvPr id="13" name="Rectangle 12"/>
          <p:cNvSpPr/>
          <p:nvPr/>
        </p:nvSpPr>
        <p:spPr>
          <a:xfrm>
            <a:off x="4032528" y="4509120"/>
            <a:ext cx="2948880" cy="1728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Memory</a:t>
            </a:r>
            <a:endParaRPr lang="ru-RU" dirty="0"/>
          </a:p>
        </p:txBody>
      </p:sp>
      <p:sp>
        <p:nvSpPr>
          <p:cNvPr id="14" name="Rectangle 13"/>
          <p:cNvSpPr/>
          <p:nvPr/>
        </p:nvSpPr>
        <p:spPr>
          <a:xfrm>
            <a:off x="1344255" y="4509120"/>
            <a:ext cx="2647685"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7570636" y="4523713"/>
            <a:ext cx="489168"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41337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decrease</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80000"/>
            </a:pPr>
            <a:r>
              <a:rPr lang="en-US" sz="2200" dirty="0" smtClean="0">
                <a:latin typeface="Calibri" panose="020F0502020204030204" pitchFamily="34" charset="0"/>
                <a:cs typeface="Calibri" panose="020F0502020204030204" pitchFamily="34" charset="0"/>
              </a:rPr>
              <a:t>Garbage Collector know that there are too less memory left, so it increase garbage collection procedure up to 50 times. </a:t>
            </a:r>
          </a:p>
          <a:p>
            <a:pPr>
              <a:buSzPct val="80000"/>
            </a:pPr>
            <a:r>
              <a:rPr lang="en-US" sz="2200" dirty="0" smtClean="0">
                <a:latin typeface="Calibri" panose="020F0502020204030204" pitchFamily="34" charset="0"/>
                <a:cs typeface="Calibri" panose="020F0502020204030204" pitchFamily="34" charset="0"/>
              </a:rPr>
              <a:t>But it does not help, because leaked memory objects are not reachable for GC.</a:t>
            </a:r>
            <a:endParaRPr lang="en-US" sz="1800" dirty="0">
              <a:latin typeface="Calibri" panose="020F0502020204030204" pitchFamily="34" charset="0"/>
              <a:cs typeface="Calibri" panose="020F0502020204030204" pitchFamily="34" charset="0"/>
            </a:endParaRPr>
          </a:p>
        </p:txBody>
      </p:sp>
      <p:sp>
        <p:nvSpPr>
          <p:cNvPr id="6" name="Rectangle 5"/>
          <p:cNvSpPr/>
          <p:nvPr/>
        </p:nvSpPr>
        <p:spPr>
          <a:xfrm>
            <a:off x="1187624" y="3501008"/>
            <a:ext cx="6912768" cy="2778040"/>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effectLst>
                  <a:outerShdw blurRad="38100" dist="38100" dir="2700000" algn="tl">
                    <a:srgbClr val="000000">
                      <a:alpha val="43137"/>
                    </a:srgbClr>
                  </a:outerShdw>
                </a:effectLst>
              </a:rPr>
              <a:t>Memory</a:t>
            </a:r>
            <a:endParaRPr lang="ru-RU" b="1"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1209328" y="4104508"/>
            <a:ext cx="3578696"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Physical Memory</a:t>
            </a:r>
            <a:endParaRPr lang="ru-RU" dirty="0"/>
          </a:p>
        </p:txBody>
      </p:sp>
      <p:sp>
        <p:nvSpPr>
          <p:cNvPr id="12" name="Rectangle 11"/>
          <p:cNvSpPr/>
          <p:nvPr/>
        </p:nvSpPr>
        <p:spPr>
          <a:xfrm>
            <a:off x="4788024" y="4104508"/>
            <a:ext cx="3312368" cy="2174540"/>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Virtual Memory</a:t>
            </a:r>
            <a:endParaRPr lang="ru-RU" dirty="0"/>
          </a:p>
        </p:txBody>
      </p:sp>
      <p:sp>
        <p:nvSpPr>
          <p:cNvPr id="13" name="Rectangle 12"/>
          <p:cNvSpPr/>
          <p:nvPr/>
        </p:nvSpPr>
        <p:spPr>
          <a:xfrm>
            <a:off x="4032528" y="4509120"/>
            <a:ext cx="2948880" cy="1728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Memory</a:t>
            </a:r>
            <a:endParaRPr lang="ru-RU" dirty="0"/>
          </a:p>
        </p:txBody>
      </p:sp>
      <p:sp>
        <p:nvSpPr>
          <p:cNvPr id="14" name="Rectangle 13"/>
          <p:cNvSpPr/>
          <p:nvPr/>
        </p:nvSpPr>
        <p:spPr>
          <a:xfrm>
            <a:off x="1344255" y="4509120"/>
            <a:ext cx="2647685"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7133808" y="4523713"/>
            <a:ext cx="925996" cy="17281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24381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Types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Memory leak in </a:t>
            </a:r>
            <a:r>
              <a:rPr lang="en-US" sz="2400" b="1" dirty="0" smtClean="0"/>
              <a:t>managed</a:t>
            </a:r>
            <a:r>
              <a:rPr lang="en-US" sz="2400" dirty="0" smtClean="0"/>
              <a:t> heap</a:t>
            </a:r>
          </a:p>
          <a:p>
            <a:pPr lvl="1"/>
            <a:r>
              <a:rPr lang="en-US" sz="2000" dirty="0" smtClean="0"/>
              <a:t>Unintended reference keeping managed object alive</a:t>
            </a:r>
          </a:p>
          <a:p>
            <a:pPr lvl="1"/>
            <a:r>
              <a:rPr lang="en-US" sz="2000" dirty="0"/>
              <a:t>Aggregating object references</a:t>
            </a:r>
          </a:p>
          <a:p>
            <a:pPr lvl="1"/>
            <a:r>
              <a:rPr lang="en-US" sz="2000" dirty="0"/>
              <a:t>Delegates (closure context variables</a:t>
            </a:r>
            <a:r>
              <a:rPr lang="en-US" sz="2000" dirty="0" smtClean="0"/>
              <a:t>)</a:t>
            </a:r>
          </a:p>
          <a:p>
            <a:pPr lvl="1"/>
            <a:endParaRPr lang="en-US" sz="2000" dirty="0" smtClean="0"/>
          </a:p>
          <a:p>
            <a:pPr marL="0" indent="0">
              <a:buNone/>
            </a:pPr>
            <a:r>
              <a:rPr lang="en-US" sz="2400" dirty="0" smtClean="0"/>
              <a:t>Memory leak in </a:t>
            </a:r>
            <a:r>
              <a:rPr lang="en-US" sz="2400" b="1" dirty="0" smtClean="0"/>
              <a:t>unmanaged</a:t>
            </a:r>
            <a:r>
              <a:rPr lang="en-US" sz="2400" dirty="0" smtClean="0"/>
              <a:t> heap</a:t>
            </a:r>
            <a:endParaRPr lang="en-US" sz="2400" dirty="0"/>
          </a:p>
          <a:p>
            <a:pPr lvl="1"/>
            <a:r>
              <a:rPr lang="en-US" sz="2000" dirty="0" smtClean="0"/>
              <a:t>Resource disposing omitting</a:t>
            </a:r>
          </a:p>
        </p:txBody>
      </p:sp>
    </p:spTree>
    <p:extLst>
      <p:ext uri="{BB962C8B-B14F-4D97-AF65-F5344CB8AC3E}">
        <p14:creationId xmlns:p14="http://schemas.microsoft.com/office/powerpoint/2010/main" val="1999073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1"/>
          <p:cNvSpPr/>
          <p:nvPr/>
        </p:nvSpPr>
        <p:spPr>
          <a:xfrm>
            <a:off x="13066" y="2708920"/>
            <a:ext cx="9130934" cy="1728192"/>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6485"/>
            <a:ext cx="9144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82855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Managed Heap memory leak usually means that GC can reach the leaked object, but treat it not as garbage due to active references.</a:t>
            </a:r>
          </a:p>
          <a:p>
            <a:pPr marL="457200" lvl="1" indent="0">
              <a:buNone/>
            </a:pPr>
            <a:endParaRPr lang="en-US" sz="2000" dirty="0" smtClean="0"/>
          </a:p>
        </p:txBody>
      </p:sp>
      <p:sp>
        <p:nvSpPr>
          <p:cNvPr id="10" name="TextBox 9"/>
          <p:cNvSpPr txBox="1"/>
          <p:nvPr/>
        </p:nvSpPr>
        <p:spPr>
          <a:xfrm>
            <a:off x="1109420" y="2996952"/>
            <a:ext cx="7285199" cy="3139321"/>
          </a:xfrm>
          <a:prstGeom prst="rect">
            <a:avLst/>
          </a:prstGeom>
          <a:solidFill>
            <a:schemeClr val="tx1">
              <a:lumMod val="75000"/>
              <a:lumOff val="25000"/>
            </a:schemeClr>
          </a:solidFill>
        </p:spPr>
        <p:txBody>
          <a:bodyPr wrap="none" rtlCol="0">
            <a:spAutoFit/>
          </a:bodyPr>
          <a:lstStyle/>
          <a:p>
            <a:r>
              <a:rPr lang="en-US" dirty="0">
                <a:solidFill>
                  <a:schemeClr val="tx2">
                    <a:lumMod val="40000"/>
                    <a:lumOff val="60000"/>
                  </a:schemeClr>
                </a:solidFill>
              </a:rPr>
              <a:t>public static class </a:t>
            </a:r>
            <a:r>
              <a:rPr lang="en-US" dirty="0" err="1">
                <a:solidFill>
                  <a:schemeClr val="bg1"/>
                </a:solidFill>
              </a:rPr>
              <a:t>SomethingFactory</a:t>
            </a:r>
            <a:endParaRPr lang="en-US" dirty="0">
              <a:solidFill>
                <a:schemeClr val="bg1"/>
              </a:solidFill>
            </a:endParaRPr>
          </a:p>
          <a:p>
            <a:r>
              <a:rPr lang="en-US" dirty="0">
                <a:solidFill>
                  <a:schemeClr val="bg1"/>
                </a:solidFill>
              </a:rPr>
              <a:t>{</a:t>
            </a:r>
          </a:p>
          <a:p>
            <a:r>
              <a:rPr lang="en-US" dirty="0">
                <a:solidFill>
                  <a:schemeClr val="bg1"/>
                </a:solidFill>
              </a:rPr>
              <a:t>    </a:t>
            </a:r>
            <a:r>
              <a:rPr lang="en-US" dirty="0">
                <a:solidFill>
                  <a:schemeClr val="tx2">
                    <a:lumMod val="40000"/>
                    <a:lumOff val="60000"/>
                  </a:schemeClr>
                </a:solidFill>
              </a:rPr>
              <a:t>private static </a:t>
            </a:r>
            <a:r>
              <a:rPr lang="en-US" dirty="0">
                <a:solidFill>
                  <a:schemeClr val="bg1"/>
                </a:solidFill>
              </a:rPr>
              <a:t>List&lt;Something&gt; </a:t>
            </a:r>
            <a:r>
              <a:rPr lang="en-US" dirty="0" err="1">
                <a:solidFill>
                  <a:schemeClr val="bg1"/>
                </a:solidFill>
              </a:rPr>
              <a:t>listOfSomethings</a:t>
            </a:r>
            <a:r>
              <a:rPr lang="en-US" dirty="0">
                <a:solidFill>
                  <a:schemeClr val="bg1"/>
                </a:solidFill>
              </a:rPr>
              <a:t> = </a:t>
            </a:r>
            <a:r>
              <a:rPr lang="en-US" dirty="0">
                <a:solidFill>
                  <a:schemeClr val="tx2">
                    <a:lumMod val="40000"/>
                    <a:lumOff val="60000"/>
                  </a:schemeClr>
                </a:solidFill>
              </a:rPr>
              <a:t>new</a:t>
            </a:r>
            <a:r>
              <a:rPr lang="en-US" dirty="0">
                <a:solidFill>
                  <a:schemeClr val="bg1"/>
                </a:solidFill>
              </a:rPr>
              <a:t> List&lt;Something&gt;();</a:t>
            </a:r>
          </a:p>
          <a:p>
            <a:endParaRPr lang="en-US" dirty="0">
              <a:solidFill>
                <a:schemeClr val="bg1"/>
              </a:solidFill>
            </a:endParaRPr>
          </a:p>
          <a:p>
            <a:r>
              <a:rPr lang="en-US" dirty="0">
                <a:solidFill>
                  <a:schemeClr val="tx2">
                    <a:lumMod val="40000"/>
                    <a:lumOff val="60000"/>
                  </a:schemeClr>
                </a:solidFill>
              </a:rPr>
              <a:t>    public static </a:t>
            </a:r>
            <a:r>
              <a:rPr lang="en-US" dirty="0">
                <a:solidFill>
                  <a:schemeClr val="bg1"/>
                </a:solidFill>
              </a:rPr>
              <a:t>Something </a:t>
            </a:r>
            <a:r>
              <a:rPr lang="en-US" dirty="0" err="1">
                <a:solidFill>
                  <a:schemeClr val="bg1"/>
                </a:solidFill>
              </a:rPr>
              <a:t>CreateSomething</a:t>
            </a:r>
            <a:r>
              <a:rPr lang="en-US" dirty="0">
                <a:solidFill>
                  <a:schemeClr val="bg1"/>
                </a:solidFill>
              </a:rPr>
              <a:t>()</a:t>
            </a:r>
          </a:p>
          <a:p>
            <a:r>
              <a:rPr lang="en-US" dirty="0">
                <a:solidFill>
                  <a:schemeClr val="bg1"/>
                </a:solidFill>
              </a:rPr>
              <a:t>    {</a:t>
            </a:r>
          </a:p>
          <a:p>
            <a:r>
              <a:rPr lang="en-US" dirty="0">
                <a:solidFill>
                  <a:schemeClr val="bg1"/>
                </a:solidFill>
              </a:rPr>
              <a:t>        </a:t>
            </a:r>
            <a:r>
              <a:rPr lang="en-US" dirty="0" err="1">
                <a:solidFill>
                  <a:schemeClr val="tx2">
                    <a:lumMod val="40000"/>
                    <a:lumOff val="60000"/>
                  </a:schemeClr>
                </a:solidFill>
              </a:rPr>
              <a:t>var</a:t>
            </a:r>
            <a:r>
              <a:rPr lang="en-US" dirty="0">
                <a:solidFill>
                  <a:schemeClr val="tx2">
                    <a:lumMod val="40000"/>
                    <a:lumOff val="60000"/>
                  </a:schemeClr>
                </a:solidFill>
              </a:rPr>
              <a:t> </a:t>
            </a:r>
            <a:r>
              <a:rPr lang="en-US" dirty="0">
                <a:solidFill>
                  <a:schemeClr val="bg1"/>
                </a:solidFill>
              </a:rPr>
              <a:t>something = </a:t>
            </a:r>
            <a:r>
              <a:rPr lang="en-US" dirty="0">
                <a:solidFill>
                  <a:schemeClr val="tx2">
                    <a:lumMod val="40000"/>
                    <a:lumOff val="60000"/>
                  </a:schemeClr>
                </a:solidFill>
              </a:rPr>
              <a:t>new</a:t>
            </a:r>
            <a:r>
              <a:rPr lang="en-US" dirty="0">
                <a:solidFill>
                  <a:schemeClr val="bg1"/>
                </a:solidFill>
              </a:rPr>
              <a:t> Something();</a:t>
            </a:r>
          </a:p>
          <a:p>
            <a:r>
              <a:rPr lang="en-US" dirty="0">
                <a:solidFill>
                  <a:schemeClr val="bg1"/>
                </a:solidFill>
              </a:rPr>
              <a:t>        </a:t>
            </a:r>
            <a:r>
              <a:rPr lang="en-US" dirty="0" err="1">
                <a:solidFill>
                  <a:schemeClr val="bg1"/>
                </a:solidFill>
              </a:rPr>
              <a:t>listOfSomethings.Add</a:t>
            </a:r>
            <a:r>
              <a:rPr lang="en-US" dirty="0">
                <a:solidFill>
                  <a:schemeClr val="bg1"/>
                </a:solidFill>
              </a:rPr>
              <a:t>(something);</a:t>
            </a:r>
          </a:p>
          <a:p>
            <a:r>
              <a:rPr lang="en-US" dirty="0">
                <a:solidFill>
                  <a:schemeClr val="bg1"/>
                </a:solidFill>
              </a:rPr>
              <a:t>        </a:t>
            </a:r>
            <a:r>
              <a:rPr lang="en-US" dirty="0">
                <a:solidFill>
                  <a:schemeClr val="tx2">
                    <a:lumMod val="40000"/>
                    <a:lumOff val="60000"/>
                  </a:schemeClr>
                </a:solidFill>
              </a:rPr>
              <a:t>return</a:t>
            </a:r>
            <a:r>
              <a:rPr lang="en-US" dirty="0">
                <a:solidFill>
                  <a:schemeClr val="bg1"/>
                </a:solidFill>
              </a:rPr>
              <a:t> something;</a:t>
            </a:r>
          </a:p>
          <a:p>
            <a:r>
              <a:rPr lang="en-US" dirty="0">
                <a:solidFill>
                  <a:schemeClr val="bg1"/>
                </a:solidFill>
              </a:rPr>
              <a:t>    }</a:t>
            </a:r>
          </a:p>
          <a:p>
            <a:r>
              <a:rPr lang="en-US" dirty="0">
                <a:solidFill>
                  <a:schemeClr val="bg1"/>
                </a:solidFill>
              </a:rPr>
              <a:t>}</a:t>
            </a:r>
            <a:endParaRPr lang="ru-RU" dirty="0">
              <a:solidFill>
                <a:schemeClr val="bg1"/>
              </a:solidFill>
            </a:endParaRPr>
          </a:p>
        </p:txBody>
      </p:sp>
    </p:spTree>
    <p:extLst>
      <p:ext uri="{BB962C8B-B14F-4D97-AF65-F5344CB8AC3E}">
        <p14:creationId xmlns:p14="http://schemas.microsoft.com/office/powerpoint/2010/main" val="1245901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1"/>
          <p:cNvSpPr/>
          <p:nvPr/>
        </p:nvSpPr>
        <p:spPr>
          <a:xfrm>
            <a:off x="13066" y="2708920"/>
            <a:ext cx="9130934" cy="1728192"/>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6485"/>
            <a:ext cx="9144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2819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Event Handlers might be a source of memory leaks.</a:t>
            </a:r>
          </a:p>
          <a:p>
            <a:r>
              <a:rPr lang="en-US" sz="2400" dirty="0"/>
              <a:t>If you subscribe to an event on object1 from object2, then do object2.Dispose() and pretend it doesn't exist (and drop out all references from your code), there is an implicit reference in object1's event that will prevent object2 from being garbage collected.</a:t>
            </a:r>
            <a:endParaRPr lang="en-US" sz="2400" dirty="0" smtClean="0"/>
          </a:p>
          <a:p>
            <a:pPr marL="457200" lvl="1" indent="0">
              <a:buNone/>
            </a:pPr>
            <a:endParaRPr lang="en-US" sz="2000" dirty="0" smtClean="0"/>
          </a:p>
        </p:txBody>
      </p:sp>
      <p:sp>
        <p:nvSpPr>
          <p:cNvPr id="10" name="TextBox 9"/>
          <p:cNvSpPr txBox="1"/>
          <p:nvPr/>
        </p:nvSpPr>
        <p:spPr>
          <a:xfrm>
            <a:off x="1791981" y="4017531"/>
            <a:ext cx="5622820" cy="2308324"/>
          </a:xfrm>
          <a:prstGeom prst="rect">
            <a:avLst/>
          </a:prstGeom>
          <a:solidFill>
            <a:schemeClr val="tx1">
              <a:lumMod val="75000"/>
              <a:lumOff val="25000"/>
            </a:schemeClr>
          </a:solidFill>
        </p:spPr>
        <p:txBody>
          <a:bodyPr wrap="square" rtlCol="0">
            <a:spAutoFit/>
          </a:bodyPr>
          <a:lstStyle/>
          <a:p>
            <a:r>
              <a:rPr lang="en-US" dirty="0" err="1">
                <a:solidFill>
                  <a:schemeClr val="bg1"/>
                </a:solidFill>
              </a:rPr>
              <a:t>MyType</a:t>
            </a:r>
            <a:r>
              <a:rPr lang="en-US" dirty="0">
                <a:solidFill>
                  <a:schemeClr val="bg1"/>
                </a:solidFill>
              </a:rPr>
              <a:t> object2 = </a:t>
            </a:r>
            <a:r>
              <a:rPr lang="en-US" dirty="0">
                <a:solidFill>
                  <a:schemeClr val="tx2">
                    <a:lumMod val="40000"/>
                    <a:lumOff val="60000"/>
                  </a:schemeClr>
                </a:solidFill>
              </a:rPr>
              <a:t>new</a:t>
            </a:r>
            <a:r>
              <a:rPr lang="en-US" dirty="0">
                <a:solidFill>
                  <a:schemeClr val="bg1"/>
                </a:solidFill>
              </a:rPr>
              <a:t> </a:t>
            </a:r>
            <a:r>
              <a:rPr lang="en-US" dirty="0" err="1">
                <a:solidFill>
                  <a:schemeClr val="bg1"/>
                </a:solidFill>
              </a:rPr>
              <a:t>MyType</a:t>
            </a:r>
            <a:r>
              <a:rPr lang="en-US" dirty="0">
                <a:solidFill>
                  <a:schemeClr val="bg1"/>
                </a:solidFill>
              </a:rPr>
              <a:t>();</a:t>
            </a:r>
          </a:p>
          <a:p>
            <a:endParaRPr lang="en-US" dirty="0">
              <a:solidFill>
                <a:schemeClr val="bg1"/>
              </a:solidFill>
            </a:endParaRPr>
          </a:p>
          <a:p>
            <a:r>
              <a:rPr lang="en-US" dirty="0" smtClean="0">
                <a:solidFill>
                  <a:schemeClr val="bg1"/>
                </a:solidFill>
              </a:rPr>
              <a:t>object1.SomeEvent </a:t>
            </a:r>
            <a:r>
              <a:rPr lang="en-US" dirty="0">
                <a:solidFill>
                  <a:schemeClr val="bg1"/>
                </a:solidFill>
              </a:rPr>
              <a:t>+= object2.myEventHandler;</a:t>
            </a:r>
          </a:p>
          <a:p>
            <a:endParaRPr lang="en-US" dirty="0">
              <a:solidFill>
                <a:schemeClr val="bg1"/>
              </a:solidFill>
            </a:endParaRPr>
          </a:p>
          <a:p>
            <a:r>
              <a:rPr lang="en-US" dirty="0">
                <a:solidFill>
                  <a:srgbClr val="00FF00"/>
                </a:solidFill>
              </a:rPr>
              <a:t>// Should call this</a:t>
            </a:r>
          </a:p>
          <a:p>
            <a:r>
              <a:rPr lang="en-US" dirty="0">
                <a:solidFill>
                  <a:srgbClr val="00FF00"/>
                </a:solidFill>
              </a:rPr>
              <a:t>// object1.SomeEvent -= object2.myEventHandler;</a:t>
            </a:r>
          </a:p>
          <a:p>
            <a:endParaRPr lang="en-US" dirty="0">
              <a:solidFill>
                <a:schemeClr val="bg1"/>
              </a:solidFill>
            </a:endParaRPr>
          </a:p>
          <a:p>
            <a:r>
              <a:rPr lang="en-US" dirty="0">
                <a:solidFill>
                  <a:schemeClr val="bg1"/>
                </a:solidFill>
              </a:rPr>
              <a:t>object2.Dispose();</a:t>
            </a:r>
            <a:endParaRPr lang="ru-RU" dirty="0">
              <a:solidFill>
                <a:schemeClr val="bg1"/>
              </a:solidFill>
            </a:endParaRPr>
          </a:p>
        </p:txBody>
      </p:sp>
    </p:spTree>
    <p:extLst>
      <p:ext uri="{BB962C8B-B14F-4D97-AF65-F5344CB8AC3E}">
        <p14:creationId xmlns:p14="http://schemas.microsoft.com/office/powerpoint/2010/main" val="3546451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1"/>
          <p:cNvSpPr/>
          <p:nvPr/>
        </p:nvSpPr>
        <p:spPr>
          <a:xfrm>
            <a:off x="13066" y="2708920"/>
            <a:ext cx="9130934" cy="1728192"/>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92896"/>
            <a:ext cx="9144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281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Memory leak in </a:t>
            </a:r>
            <a:r>
              <a:rPr lang="en-US" sz="2400" b="1" dirty="0" smtClean="0"/>
              <a:t>managed</a:t>
            </a:r>
            <a:r>
              <a:rPr lang="en-US" sz="2400" dirty="0" smtClean="0"/>
              <a:t> heap</a:t>
            </a:r>
          </a:p>
          <a:p>
            <a:pPr lvl="1"/>
            <a:r>
              <a:rPr lang="en-US" sz="2000" dirty="0" smtClean="0"/>
              <a:t>Unintended reference keeping managed object alive</a:t>
            </a:r>
          </a:p>
          <a:p>
            <a:pPr lvl="1"/>
            <a:r>
              <a:rPr lang="en-US" sz="2000" dirty="0" smtClean="0"/>
              <a:t>Aggregating object references</a:t>
            </a:r>
          </a:p>
          <a:p>
            <a:pPr lvl="1"/>
            <a:r>
              <a:rPr lang="en-US" sz="2000" dirty="0" smtClean="0"/>
              <a:t>Delegates (closure context variables)</a:t>
            </a:r>
          </a:p>
          <a:p>
            <a:pPr lvl="1"/>
            <a:endParaRPr lang="en-US" sz="2000" dirty="0"/>
          </a:p>
          <a:p>
            <a:pPr marL="0" indent="0">
              <a:buNone/>
            </a:pPr>
            <a:r>
              <a:rPr lang="en-US" sz="2400" dirty="0" smtClean="0"/>
              <a:t>Managed Heap memory leak usually means that GC can reach the leaked object, but treat it not as garbage due to active references.</a:t>
            </a:r>
          </a:p>
          <a:p>
            <a:endParaRPr lang="en-US" sz="2400" dirty="0"/>
          </a:p>
          <a:p>
            <a:pPr marL="0" indent="0">
              <a:buNone/>
            </a:pPr>
            <a:r>
              <a:rPr lang="en-US" sz="2400" dirty="0" smtClean="0"/>
              <a:t>Memory leak hard to find in tightly coupled applications.</a:t>
            </a:r>
          </a:p>
        </p:txBody>
      </p:sp>
    </p:spTree>
    <p:extLst>
      <p:ext uri="{BB962C8B-B14F-4D97-AF65-F5344CB8AC3E}">
        <p14:creationId xmlns:p14="http://schemas.microsoft.com/office/powerpoint/2010/main" val="38741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319486"/>
            <a:ext cx="8682694" cy="4867098"/>
          </a:xfrm>
          <a:prstGeom prst="rect">
            <a:avLst/>
          </a:prstGeom>
        </p:spPr>
      </p:pic>
    </p:spTree>
    <p:extLst>
      <p:ext uri="{BB962C8B-B14F-4D97-AF65-F5344CB8AC3E}">
        <p14:creationId xmlns:p14="http://schemas.microsoft.com/office/powerpoint/2010/main" val="3741044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1841748" y="1556792"/>
            <a:ext cx="8280920" cy="4320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Font typeface="Arial" pitchFamily="34" charset="0"/>
              <a:buNone/>
            </a:pPr>
            <a:r>
              <a:rPr lang="en-US" sz="2400" dirty="0" smtClean="0">
                <a:solidFill>
                  <a:prstClr val="black"/>
                </a:solidFill>
                <a:latin typeface="Microsoft New Tai Lue" panose="020B0502040204020203" pitchFamily="34" charset="0"/>
                <a:ea typeface="MS PMincho" panose="02020600040205080304" pitchFamily="18" charset="-128"/>
                <a:cs typeface="Microsoft New Tai Lue" panose="020B0502040204020203" pitchFamily="34" charset="0"/>
              </a:rPr>
              <a:t>Garbage Collection in .NET</a:t>
            </a:r>
          </a:p>
          <a:p>
            <a:endParaRPr lang="ru-RU" sz="2400" dirty="0">
              <a:solidFill>
                <a:prstClr val="black"/>
              </a:solidFill>
            </a:endParaRPr>
          </a:p>
        </p:txBody>
      </p:sp>
      <p:sp>
        <p:nvSpPr>
          <p:cNvPr id="8" name="Rectangle 7"/>
          <p:cNvSpPr/>
          <p:nvPr/>
        </p:nvSpPr>
        <p:spPr>
          <a:xfrm rot="5400000">
            <a:off x="3288016" y="-615609"/>
            <a:ext cx="749585" cy="365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942330" y="947420"/>
            <a:ext cx="3185737" cy="584775"/>
          </a:xfrm>
          <a:prstGeom prst="rect">
            <a:avLst/>
          </a:prstGeom>
          <a:noFill/>
        </p:spPr>
        <p:txBody>
          <a:bodyPr wrap="square" rtlCol="0">
            <a:spAutoFit/>
          </a:bodyPr>
          <a:lstStyle/>
          <a:p>
            <a:r>
              <a:rPr lang="en-US" sz="3200" b="1" dirty="0" smtClean="0">
                <a:solidFill>
                  <a:prstClr val="white"/>
                </a:solidFill>
                <a:latin typeface="Microsoft New Tai Lue" panose="020B0502040204020203" pitchFamily="34" charset="0"/>
                <a:cs typeface="Microsoft New Tai Lue" panose="020B0502040204020203" pitchFamily="34" charset="0"/>
              </a:rPr>
              <a:t>CHAPTER 1</a:t>
            </a:r>
            <a:endParaRPr lang="en-US" sz="3200" b="1" dirty="0">
              <a:solidFill>
                <a:prstClr val="white"/>
              </a:solidFill>
              <a:latin typeface="Microsoft New Tai Lue" panose="020B0502040204020203" pitchFamily="34" charset="0"/>
              <a:cs typeface="Microsoft New Tai Lue" panose="020B0502040204020203" pitchFamily="34" charset="0"/>
            </a:endParaRPr>
          </a:p>
        </p:txBody>
      </p:sp>
      <p:sp>
        <p:nvSpPr>
          <p:cNvPr id="18" name="TextBox 17"/>
          <p:cNvSpPr txBox="1"/>
          <p:nvPr/>
        </p:nvSpPr>
        <p:spPr>
          <a:xfrm>
            <a:off x="1841748" y="2761764"/>
            <a:ext cx="8496944" cy="461665"/>
          </a:xfrm>
          <a:prstGeom prst="rect">
            <a:avLst/>
          </a:prstGeom>
          <a:noFill/>
        </p:spPr>
        <p:txBody>
          <a:bodyPr wrap="square" rtlCol="0">
            <a:spAutoFit/>
          </a:bodyPr>
          <a:lstStyle>
            <a:defPPr>
              <a:defRPr lang="ru-RU"/>
            </a:defPPr>
            <a:lvl1pPr>
              <a:spcAft>
                <a:spcPts val="1200"/>
              </a:spcAft>
              <a:defRPr sz="2800">
                <a:latin typeface="Microsoft New Tai Lue" panose="020B0502040204020203" pitchFamily="34" charset="0"/>
                <a:ea typeface="MS PMincho" panose="02020600040205080304" pitchFamily="18" charset="-128"/>
                <a:cs typeface="Microsoft New Tai Lue" panose="020B0502040204020203" pitchFamily="34" charset="0"/>
              </a:defRPr>
            </a:lvl1pPr>
          </a:lstStyle>
          <a:p>
            <a:r>
              <a:rPr lang="en-US" sz="2400" dirty="0">
                <a:solidFill>
                  <a:schemeClr val="bg1">
                    <a:lumMod val="85000"/>
                  </a:schemeClr>
                </a:solidFill>
              </a:rPr>
              <a:t>How memory leaks affect enterprise applications.</a:t>
            </a:r>
          </a:p>
        </p:txBody>
      </p:sp>
      <p:sp>
        <p:nvSpPr>
          <p:cNvPr id="21" name="TextBox 20"/>
          <p:cNvSpPr txBox="1"/>
          <p:nvPr/>
        </p:nvSpPr>
        <p:spPr>
          <a:xfrm>
            <a:off x="1841748" y="3985900"/>
            <a:ext cx="6264696" cy="461665"/>
          </a:xfrm>
          <a:prstGeom prst="rect">
            <a:avLst/>
          </a:prstGeom>
          <a:noFill/>
        </p:spPr>
        <p:txBody>
          <a:bodyPr wrap="square" rtlCol="0">
            <a:spAutoFit/>
          </a:bodyPr>
          <a:lstStyle/>
          <a:p>
            <a:pPr>
              <a:spcAft>
                <a:spcPts val="1200"/>
              </a:spcAft>
            </a:pPr>
            <a:r>
              <a:rPr lang="en-US" sz="2400" dirty="0" smtClean="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rPr>
              <a:t>Memory Leak root causes</a:t>
            </a:r>
            <a:r>
              <a:rPr lang="en-US" sz="1600" dirty="0" smtClean="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rPr>
              <a:t>.</a:t>
            </a:r>
            <a:endParaRPr lang="en-US" sz="1600" dirty="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endParaRPr>
          </a:p>
        </p:txBody>
      </p:sp>
      <p:sp>
        <p:nvSpPr>
          <p:cNvPr id="22" name="TextBox 21"/>
          <p:cNvSpPr txBox="1"/>
          <p:nvPr/>
        </p:nvSpPr>
        <p:spPr>
          <a:xfrm>
            <a:off x="1841748" y="5138028"/>
            <a:ext cx="8496944" cy="461665"/>
          </a:xfrm>
          <a:prstGeom prst="rect">
            <a:avLst/>
          </a:prstGeom>
          <a:noFill/>
        </p:spPr>
        <p:txBody>
          <a:bodyPr wrap="square" rtlCol="0">
            <a:spAutoFit/>
          </a:bodyPr>
          <a:lstStyle/>
          <a:p>
            <a:r>
              <a:rPr lang="en-US" sz="2400" dirty="0">
                <a:solidFill>
                  <a:schemeClr val="bg1">
                    <a:lumMod val="85000"/>
                  </a:schemeClr>
                </a:solidFill>
                <a:latin typeface="Microsoft New Tai Lue" panose="020B0502040204020203" pitchFamily="34" charset="0"/>
                <a:ea typeface="MS PMincho" panose="02020600040205080304" pitchFamily="18" charset="-128"/>
                <a:cs typeface="Microsoft New Tai Lue" panose="020B0502040204020203" pitchFamily="34" charset="0"/>
              </a:rPr>
              <a:t>Memory profiling and memory leak detection tools.</a:t>
            </a:r>
          </a:p>
        </p:txBody>
      </p:sp>
      <p:sp>
        <p:nvSpPr>
          <p:cNvPr id="23" name="Rectangle 22"/>
          <p:cNvSpPr/>
          <p:nvPr/>
        </p:nvSpPr>
        <p:spPr>
          <a:xfrm rot="5400000">
            <a:off x="2957872" y="1059704"/>
            <a:ext cx="576064"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991816" y="2260722"/>
            <a:ext cx="2448272" cy="461665"/>
          </a:xfrm>
          <a:prstGeom prst="rect">
            <a:avLst/>
          </a:prstGeom>
          <a:solidFill>
            <a:schemeClr val="bg1">
              <a:lumMod val="85000"/>
            </a:schemeClr>
          </a:solid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2</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
        <p:nvSpPr>
          <p:cNvPr id="27" name="Rectangle 26"/>
          <p:cNvSpPr/>
          <p:nvPr/>
        </p:nvSpPr>
        <p:spPr>
          <a:xfrm rot="5400000">
            <a:off x="2957872" y="2294181"/>
            <a:ext cx="576064"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991816" y="3495199"/>
            <a:ext cx="2448272" cy="461665"/>
          </a:xfrm>
          <a:prstGeom prst="rect">
            <a:avLst/>
          </a:prstGeom>
          <a:solidFill>
            <a:schemeClr val="bg1">
              <a:lumMod val="85000"/>
            </a:schemeClr>
          </a:solid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3</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
        <p:nvSpPr>
          <p:cNvPr id="29" name="Rectangle 28"/>
          <p:cNvSpPr/>
          <p:nvPr/>
        </p:nvSpPr>
        <p:spPr>
          <a:xfrm rot="5400000">
            <a:off x="2957872" y="3445840"/>
            <a:ext cx="576064"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91816" y="4646858"/>
            <a:ext cx="2448272" cy="461665"/>
          </a:xfrm>
          <a:prstGeom prst="rect">
            <a:avLst/>
          </a:prstGeom>
          <a:solidFill>
            <a:schemeClr val="bg1">
              <a:lumMod val="85000"/>
            </a:schemeClr>
          </a:solidFill>
        </p:spPr>
        <p:txBody>
          <a:bodyPr wrap="square" rtlCol="0">
            <a:spAutoFit/>
          </a:bodyPr>
          <a:lstStyle/>
          <a:p>
            <a:r>
              <a:rPr lang="en-US" sz="2400" b="1" dirty="0" smtClean="0">
                <a:solidFill>
                  <a:schemeClr val="bg1"/>
                </a:solidFill>
                <a:latin typeface="Microsoft New Tai Lue" panose="020B0502040204020203" pitchFamily="34" charset="0"/>
                <a:cs typeface="Microsoft New Tai Lue" panose="020B0502040204020203" pitchFamily="34" charset="0"/>
              </a:rPr>
              <a:t>CHAPTER 4</a:t>
            </a:r>
            <a:endParaRPr lang="en-US" sz="2400" b="1" dirty="0">
              <a:solidFill>
                <a:schemeClr val="bg1"/>
              </a:solidFill>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3564484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Unmanaged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Memory leak in </a:t>
            </a:r>
            <a:r>
              <a:rPr lang="en-US" sz="2400" b="1" dirty="0" smtClean="0"/>
              <a:t>unmanaged</a:t>
            </a:r>
            <a:r>
              <a:rPr lang="en-US" sz="2400" dirty="0" smtClean="0"/>
              <a:t> heap</a:t>
            </a:r>
            <a:endParaRPr lang="en-US" sz="2400" dirty="0"/>
          </a:p>
          <a:p>
            <a:pPr lvl="1"/>
            <a:r>
              <a:rPr lang="en-US" sz="2000" dirty="0" smtClean="0"/>
              <a:t>Resource disposing omitting</a:t>
            </a:r>
          </a:p>
        </p:txBody>
      </p:sp>
      <p:grpSp>
        <p:nvGrpSpPr>
          <p:cNvPr id="17" name="Group 16"/>
          <p:cNvGrpSpPr/>
          <p:nvPr/>
        </p:nvGrpSpPr>
        <p:grpSpPr>
          <a:xfrm>
            <a:off x="611560" y="4653136"/>
            <a:ext cx="8145003" cy="1634065"/>
            <a:chOff x="611560" y="4653136"/>
            <a:chExt cx="8145003" cy="1634065"/>
          </a:xfrm>
        </p:grpSpPr>
        <p:sp>
          <p:nvSpPr>
            <p:cNvPr id="5" name="Rectangle 4"/>
            <p:cNvSpPr/>
            <p:nvPr/>
          </p:nvSpPr>
          <p:spPr>
            <a:xfrm>
              <a:off x="619659" y="4653136"/>
              <a:ext cx="8136904" cy="787896"/>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6" name="Rectangle 5"/>
            <p:cNvSpPr/>
            <p:nvPr/>
          </p:nvSpPr>
          <p:spPr>
            <a:xfrm>
              <a:off x="611560" y="5517232"/>
              <a:ext cx="8136904" cy="769969"/>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8" name="Oval 7"/>
            <p:cNvSpPr/>
            <p:nvPr/>
          </p:nvSpPr>
          <p:spPr>
            <a:xfrm>
              <a:off x="2171324" y="5716300"/>
              <a:ext cx="360040" cy="360040"/>
            </a:xfrm>
            <a:prstGeom prst="ellipse">
              <a:avLst/>
            </a:prstGeom>
            <a:solidFill>
              <a:srgbClr val="FF000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Oval 8"/>
            <p:cNvSpPr/>
            <p:nvPr/>
          </p:nvSpPr>
          <p:spPr>
            <a:xfrm>
              <a:off x="1117767" y="5716300"/>
              <a:ext cx="360040" cy="360040"/>
            </a:xfrm>
            <a:prstGeom prst="ellipse">
              <a:avLst/>
            </a:prstGeom>
            <a:solidFill>
              <a:srgbClr val="FF0000"/>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Group 17"/>
          <p:cNvGrpSpPr/>
          <p:nvPr/>
        </p:nvGrpSpPr>
        <p:grpSpPr>
          <a:xfrm>
            <a:off x="611560" y="2852936"/>
            <a:ext cx="8145003" cy="1634065"/>
            <a:chOff x="611560" y="4653136"/>
            <a:chExt cx="8145003" cy="1634065"/>
          </a:xfrm>
        </p:grpSpPr>
        <p:sp>
          <p:nvSpPr>
            <p:cNvPr id="19" name="Rectangle 18"/>
            <p:cNvSpPr/>
            <p:nvPr/>
          </p:nvSpPr>
          <p:spPr>
            <a:xfrm>
              <a:off x="619659" y="4653136"/>
              <a:ext cx="8136904" cy="787896"/>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effectLst>
                    <a:outerShdw blurRad="38100" dist="38100" dir="2700000" algn="tl">
                      <a:srgbClr val="000000">
                        <a:alpha val="43137"/>
                      </a:srgbClr>
                    </a:outerShdw>
                  </a:effectLst>
                </a:rPr>
                <a:t>Managed Heap</a:t>
              </a:r>
              <a:endParaRPr lang="ru-RU" b="1" dirty="0">
                <a:effectLst>
                  <a:outerShdw blurRad="38100" dist="38100" dir="2700000" algn="tl">
                    <a:srgbClr val="000000">
                      <a:alpha val="43137"/>
                    </a:srgbClr>
                  </a:outerShdw>
                </a:effectLst>
              </a:endParaRPr>
            </a:p>
          </p:txBody>
        </p:sp>
        <p:sp>
          <p:nvSpPr>
            <p:cNvPr id="20" name="Rectangle 19"/>
            <p:cNvSpPr/>
            <p:nvPr/>
          </p:nvSpPr>
          <p:spPr>
            <a:xfrm>
              <a:off x="611560" y="5517232"/>
              <a:ext cx="8136904" cy="769969"/>
            </a:xfrm>
            <a:prstGeom prst="rect">
              <a:avLst/>
            </a:prstGeom>
            <a:solidFill>
              <a:schemeClr val="accent5">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effectLst>
                    <a:outerShdw blurRad="38100" dist="38100" dir="2700000" algn="tl">
                      <a:srgbClr val="000000">
                        <a:alpha val="43137"/>
                      </a:srgbClr>
                    </a:outerShdw>
                  </a:effectLst>
                </a:rPr>
                <a:t>Native Heap</a:t>
              </a:r>
              <a:endParaRPr lang="ru-RU" b="1" dirty="0">
                <a:effectLst>
                  <a:outerShdw blurRad="38100" dist="38100" dir="2700000" algn="tl">
                    <a:srgbClr val="000000">
                      <a:alpha val="43137"/>
                    </a:srgbClr>
                  </a:outerShdw>
                </a:effectLst>
              </a:endParaRPr>
            </a:p>
          </p:txBody>
        </p:sp>
        <p:sp>
          <p:nvSpPr>
            <p:cNvPr id="21" name="Oval 20"/>
            <p:cNvSpPr/>
            <p:nvPr/>
          </p:nvSpPr>
          <p:spPr>
            <a:xfrm>
              <a:off x="1628579" y="4867064"/>
              <a:ext cx="360040" cy="360040"/>
            </a:xfrm>
            <a:prstGeom prst="ellipse">
              <a:avLst/>
            </a:prstGeom>
            <a:solidFill>
              <a:srgbClr val="FFA827"/>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Oval 21"/>
            <p:cNvSpPr/>
            <p:nvPr/>
          </p:nvSpPr>
          <p:spPr>
            <a:xfrm>
              <a:off x="2171324"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Oval 22"/>
            <p:cNvSpPr/>
            <p:nvPr/>
          </p:nvSpPr>
          <p:spPr>
            <a:xfrm>
              <a:off x="1117767" y="5716300"/>
              <a:ext cx="360040" cy="360040"/>
            </a:xfrm>
            <a:prstGeom prst="ellipse">
              <a:avLst/>
            </a:prstGeom>
            <a:solidFill>
              <a:srgbClr val="F8E992"/>
            </a:solidFill>
            <a:ln w="9525">
              <a:solidFill>
                <a:srgbClr val="E0A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4" name="Straight Arrow Connector 23"/>
            <p:cNvCxnSpPr>
              <a:stCxn id="21" idx="4"/>
              <a:endCxn id="22" idx="1"/>
            </p:cNvCxnSpPr>
            <p:nvPr/>
          </p:nvCxnSpPr>
          <p:spPr>
            <a:xfrm>
              <a:off x="1808599" y="5227104"/>
              <a:ext cx="415452" cy="54192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3" idx="7"/>
            </p:cNvCxnSpPr>
            <p:nvPr/>
          </p:nvCxnSpPr>
          <p:spPr>
            <a:xfrm flipH="1">
              <a:off x="1425080" y="5234534"/>
              <a:ext cx="376018" cy="534493"/>
            </a:xfrm>
            <a:prstGeom prst="straightConnector1">
              <a:avLst/>
            </a:prstGeom>
            <a:ln w="158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86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 in Unmanaged Heap</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Always implement </a:t>
            </a:r>
            <a:r>
              <a:rPr lang="en-US" sz="2400" dirty="0" err="1" smtClean="0"/>
              <a:t>IDisposable</a:t>
            </a:r>
            <a:r>
              <a:rPr lang="en-US" sz="2400" dirty="0" smtClean="0"/>
              <a:t> interface for classes who using unmanaged resources.</a:t>
            </a:r>
            <a:endParaRPr lang="en-US" sz="2400" dirty="0"/>
          </a:p>
          <a:p>
            <a:pPr lvl="1"/>
            <a:r>
              <a:rPr lang="en-US" sz="2000" dirty="0" smtClean="0"/>
              <a:t>Developer still responsible for correct resource usage.</a:t>
            </a:r>
          </a:p>
        </p:txBody>
      </p:sp>
    </p:spTree>
    <p:extLst>
      <p:ext uri="{BB962C8B-B14F-4D97-AF65-F5344CB8AC3E}">
        <p14:creationId xmlns:p14="http://schemas.microsoft.com/office/powerpoint/2010/main" val="33174054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hlinkClick r:id="rId2"/>
              </a:rPr>
              <a:t>MemProfiler</a:t>
            </a:r>
            <a:r>
              <a:rPr lang="en-US" sz="2400" dirty="0" smtClean="0">
                <a:hlinkClick r:id="rId2"/>
              </a:rPr>
              <a:t> </a:t>
            </a:r>
            <a:r>
              <a:rPr lang="en-US" sz="2400" dirty="0" smtClean="0"/>
              <a:t>(SciTech Software)</a:t>
            </a:r>
          </a:p>
          <a:p>
            <a:pPr lvl="1"/>
            <a:endParaRPr lang="en-US" sz="1600" dirty="0" smtClean="0"/>
          </a:p>
          <a:p>
            <a:r>
              <a:rPr lang="en-US" sz="2000" dirty="0" err="1" smtClean="0"/>
              <a:t>dotTrace</a:t>
            </a:r>
            <a:r>
              <a:rPr lang="en-US" sz="2000" dirty="0" smtClean="0"/>
              <a:t> Memory (</a:t>
            </a:r>
            <a:r>
              <a:rPr lang="en-US" sz="2000" dirty="0" err="1" smtClean="0"/>
              <a:t>JetBrains</a:t>
            </a:r>
            <a:r>
              <a:rPr lang="en-US" sz="2000" dirty="0" smtClean="0"/>
              <a:t>)</a:t>
            </a:r>
          </a:p>
          <a:p>
            <a:pPr lvl="1"/>
            <a:r>
              <a:rPr lang="en-US" sz="1600" dirty="0">
                <a:hlinkClick r:id="rId3"/>
              </a:rPr>
              <a:t>http://www.jetbrains.com/profiler</a:t>
            </a:r>
            <a:r>
              <a:rPr lang="en-US" sz="1600" dirty="0" smtClean="0">
                <a:hlinkClick r:id="rId3"/>
              </a:rPr>
              <a:t>/</a:t>
            </a:r>
            <a:endParaRPr lang="en-US" sz="1600" dirty="0" smtClean="0"/>
          </a:p>
          <a:p>
            <a:pPr lvl="1"/>
            <a:endParaRPr lang="en-US" sz="1600" dirty="0" smtClean="0"/>
          </a:p>
          <a:p>
            <a:r>
              <a:rPr lang="en-US" sz="2000" dirty="0" smtClean="0"/>
              <a:t>ANTS Performance Profiler 8 (</a:t>
            </a:r>
            <a:r>
              <a:rPr lang="en-US" sz="2000" dirty="0" err="1" smtClean="0"/>
              <a:t>Redgate</a:t>
            </a:r>
            <a:r>
              <a:rPr lang="en-US" sz="2000" dirty="0" smtClean="0"/>
              <a:t>)</a:t>
            </a:r>
          </a:p>
          <a:p>
            <a:pPr lvl="1"/>
            <a:r>
              <a:rPr lang="en-US" sz="1600" dirty="0">
                <a:hlinkClick r:id="rId4"/>
              </a:rPr>
              <a:t>http://www.red-gate.com/products/dotnet-development/ants-performance-profiler</a:t>
            </a:r>
            <a:r>
              <a:rPr lang="en-US" sz="1600" dirty="0" smtClean="0">
                <a:hlinkClick r:id="rId4"/>
              </a:rPr>
              <a:t>/</a:t>
            </a:r>
            <a:endParaRPr lang="en-US" sz="1600" dirty="0" smtClean="0"/>
          </a:p>
          <a:p>
            <a:pPr lvl="1"/>
            <a:endParaRPr lang="en-US" sz="1600" dirty="0" smtClean="0"/>
          </a:p>
          <a:p>
            <a:r>
              <a:rPr lang="en-US" sz="2000" dirty="0" smtClean="0"/>
              <a:t>WinDbg.exe + SOS</a:t>
            </a:r>
          </a:p>
        </p:txBody>
      </p:sp>
    </p:spTree>
    <p:extLst>
      <p:ext uri="{BB962C8B-B14F-4D97-AF65-F5344CB8AC3E}">
        <p14:creationId xmlns:p14="http://schemas.microsoft.com/office/powerpoint/2010/main" val="39748212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67" y="2150788"/>
            <a:ext cx="7086600" cy="4532881"/>
          </a:xfrm>
          <a:prstGeom prst="rect">
            <a:avLst/>
          </a:prstGeom>
        </p:spPr>
      </p:pic>
      <p:sp>
        <p:nvSpPr>
          <p:cNvPr id="5" name="Content Placeholder 2"/>
          <p:cNvSpPr txBox="1">
            <a:spLocks/>
          </p:cNvSpPr>
          <p:nvPr/>
        </p:nvSpPr>
        <p:spPr>
          <a:xfrm>
            <a:off x="401867" y="715110"/>
            <a:ext cx="6618405" cy="432048"/>
          </a:xfrm>
          <a:prstGeom prst="rect">
            <a:avLst/>
          </a:prstGeom>
          <a:solidFill>
            <a:schemeClr val="bg1">
              <a:alpha val="46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baseline="-25000" dirty="0">
                <a:solidFill>
                  <a:srgbClr val="C00000"/>
                </a:solidFill>
                <a:latin typeface="Microsoft New Tai Lue" panose="020B0502040204020203" pitchFamily="34" charset="0"/>
                <a:cs typeface="Microsoft New Tai Lue" panose="020B0502040204020203" pitchFamily="34" charset="0"/>
              </a:rPr>
              <a:t>1</a:t>
            </a:r>
            <a:r>
              <a:rPr lang="en-US" sz="2000" dirty="0" smtClean="0">
                <a:latin typeface="Microsoft New Tai Lue" panose="020B0502040204020203" pitchFamily="34" charset="0"/>
                <a:cs typeface="Microsoft New Tai Lue" panose="020B0502040204020203" pitchFamily="34" charset="0"/>
              </a:rPr>
              <a:t>Highly focused on memory profiling and leak detection;</a:t>
            </a:r>
          </a:p>
        </p:txBody>
      </p:sp>
      <p:sp>
        <p:nvSpPr>
          <p:cNvPr id="6" name="TextBox 5"/>
          <p:cNvSpPr txBox="1"/>
          <p:nvPr/>
        </p:nvSpPr>
        <p:spPr>
          <a:xfrm>
            <a:off x="395536" y="1200115"/>
            <a:ext cx="2520280" cy="400110"/>
          </a:xfrm>
          <a:prstGeom prst="rect">
            <a:avLst/>
          </a:prstGeom>
          <a:solidFill>
            <a:schemeClr val="bg1">
              <a:alpha val="46000"/>
            </a:schemeClr>
          </a:solidFill>
        </p:spPr>
        <p:txBody>
          <a:bodyPr wrap="square" rtlCol="0">
            <a:spAutoFit/>
          </a:bodyPr>
          <a:lstStyle/>
          <a:p>
            <a:r>
              <a:rPr lang="en-US" sz="2000" b="1" baseline="-25000" dirty="0" smtClean="0">
                <a:solidFill>
                  <a:srgbClr val="C00000"/>
                </a:solidFill>
                <a:latin typeface="Microsoft New Tai Lue" panose="020B0502040204020203" pitchFamily="34" charset="0"/>
                <a:cs typeface="Microsoft New Tai Lue" panose="020B0502040204020203" pitchFamily="34" charset="0"/>
              </a:rPr>
              <a:t>2</a:t>
            </a:r>
            <a:r>
              <a:rPr lang="en-US" sz="2000" dirty="0" smtClean="0">
                <a:latin typeface="Microsoft New Tai Lue" panose="020B0502040204020203" pitchFamily="34" charset="0"/>
                <a:cs typeface="Microsoft New Tai Lue" panose="020B0502040204020203" pitchFamily="34" charset="0"/>
              </a:rPr>
              <a:t>Rich </a:t>
            </a:r>
            <a:r>
              <a:rPr lang="en-US" sz="2000" dirty="0">
                <a:latin typeface="Microsoft New Tai Lue" panose="020B0502040204020203" pitchFamily="34" charset="0"/>
                <a:cs typeface="Microsoft New Tai Lue" panose="020B0502040204020203" pitchFamily="34" charset="0"/>
              </a:rPr>
              <a:t>User </a:t>
            </a:r>
            <a:r>
              <a:rPr lang="en-US" sz="2000" dirty="0" smtClean="0">
                <a:latin typeface="Microsoft New Tai Lue" panose="020B0502040204020203" pitchFamily="34" charset="0"/>
                <a:cs typeface="Microsoft New Tai Lue" panose="020B0502040204020203" pitchFamily="34" charset="0"/>
              </a:rPr>
              <a:t>interface;</a:t>
            </a:r>
            <a:endParaRPr lang="en-US" sz="2000" dirty="0">
              <a:latin typeface="Microsoft New Tai Lue" panose="020B0502040204020203" pitchFamily="34" charset="0"/>
              <a:cs typeface="Microsoft New Tai Lue" panose="020B0502040204020203" pitchFamily="34" charset="0"/>
            </a:endParaRPr>
          </a:p>
        </p:txBody>
      </p:sp>
      <p:sp>
        <p:nvSpPr>
          <p:cNvPr id="7" name="TextBox 6"/>
          <p:cNvSpPr txBox="1"/>
          <p:nvPr/>
        </p:nvSpPr>
        <p:spPr>
          <a:xfrm>
            <a:off x="396883" y="1660738"/>
            <a:ext cx="6263349" cy="400110"/>
          </a:xfrm>
          <a:prstGeom prst="rect">
            <a:avLst/>
          </a:prstGeom>
          <a:solidFill>
            <a:schemeClr val="bg1">
              <a:alpha val="46000"/>
            </a:schemeClr>
          </a:solidFill>
        </p:spPr>
        <p:txBody>
          <a:bodyPr wrap="square" rtlCol="0">
            <a:spAutoFit/>
          </a:bodyPr>
          <a:lstStyle/>
          <a:p>
            <a:r>
              <a:rPr lang="en-US" sz="2000" b="1" baseline="-25000" dirty="0" smtClean="0">
                <a:solidFill>
                  <a:srgbClr val="C00000"/>
                </a:solidFill>
                <a:latin typeface="Microsoft New Tai Lue" panose="020B0502040204020203" pitchFamily="34" charset="0"/>
                <a:cs typeface="Microsoft New Tai Lue" panose="020B0502040204020203" pitchFamily="34" charset="0"/>
              </a:rPr>
              <a:t>3</a:t>
            </a:r>
            <a:r>
              <a:rPr lang="en-US" sz="2000" dirty="0" smtClean="0">
                <a:latin typeface="Microsoft New Tai Lue" panose="020B0502040204020203" pitchFamily="34" charset="0"/>
                <a:cs typeface="Microsoft New Tai Lue" panose="020B0502040204020203" pitchFamily="34" charset="0"/>
              </a:rPr>
              <a:t>Can </a:t>
            </a:r>
            <a:r>
              <a:rPr lang="en-US" sz="2000" dirty="0">
                <a:latin typeface="Microsoft New Tai Lue" panose="020B0502040204020203" pitchFamily="34" charset="0"/>
                <a:cs typeface="Microsoft New Tai Lue" panose="020B0502040204020203" pitchFamily="34" charset="0"/>
              </a:rPr>
              <a:t>work on production server and generate reports</a:t>
            </a:r>
            <a:r>
              <a:rPr lang="en-US" sz="2000" dirty="0" smtClean="0">
                <a:latin typeface="Microsoft New Tai Lue" panose="020B0502040204020203" pitchFamily="34" charset="0"/>
                <a:cs typeface="Microsoft New Tai Lue" panose="020B0502040204020203" pitchFamily="34" charset="0"/>
              </a:rPr>
              <a:t>.</a:t>
            </a:r>
            <a:endParaRPr lang="en-US" sz="2000" dirty="0">
              <a:latin typeface="Microsoft New Tai Lue" panose="020B0502040204020203" pitchFamily="34" charset="0"/>
              <a:cs typeface="Microsoft New Tai Lue" panose="020B0502040204020203" pitchFamily="34" charset="0"/>
            </a:endParaRPr>
          </a:p>
        </p:txBody>
      </p:sp>
      <p:sp>
        <p:nvSpPr>
          <p:cNvPr id="9" name="Title 1"/>
          <p:cNvSpPr txBox="1">
            <a:spLocks/>
          </p:cNvSpPr>
          <p:nvPr/>
        </p:nvSpPr>
        <p:spPr>
          <a:xfrm>
            <a:off x="401866" y="44624"/>
            <a:ext cx="7266477" cy="617642"/>
          </a:xfrm>
          <a:prstGeom prst="rect">
            <a:avLst/>
          </a:prstGeom>
          <a:solidFill>
            <a:schemeClr val="bg1">
              <a:alpha val="5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latin typeface="Microsoft New Tai Lue" panose="020B0502040204020203" pitchFamily="34" charset="0"/>
                <a:cs typeface="Microsoft New Tai Lue" panose="020B0502040204020203" pitchFamily="34" charset="0"/>
              </a:rPr>
              <a:t>PROFILING TOOL: </a:t>
            </a:r>
            <a:r>
              <a:rPr lang="en-US" sz="3600" b="1" dirty="0" smtClean="0">
                <a:latin typeface="Microsoft New Tai Lue" panose="020B0502040204020203" pitchFamily="34" charset="0"/>
                <a:cs typeface="Microsoft New Tai Lue" panose="020B0502040204020203" pitchFamily="34" charset="0"/>
              </a:rPr>
              <a:t>MEMPROFILER</a:t>
            </a:r>
            <a:endParaRPr lang="en-US" sz="3600" b="1" dirty="0">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45799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a:t>
            </a:r>
            <a:r>
              <a:rPr lang="en-US" dirty="0" err="1" smtClean="0"/>
              <a:t>dotTrace</a:t>
            </a:r>
            <a:r>
              <a:rPr lang="en-US" dirty="0" smtClean="0"/>
              <a:t> Memory</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Very convenient data representation, easy to use.</a:t>
            </a:r>
          </a:p>
          <a:p>
            <a:r>
              <a:rPr lang="en-US" sz="2000" dirty="0" smtClean="0"/>
              <a:t>Provide referencing to source code which is cause memory leak.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341217"/>
            <a:ext cx="5580112" cy="4084935"/>
          </a:xfrm>
          <a:prstGeom prst="rect">
            <a:avLst/>
          </a:prstGeom>
        </p:spPr>
      </p:pic>
    </p:spTree>
    <p:extLst>
      <p:ext uri="{BB962C8B-B14F-4D97-AF65-F5344CB8AC3E}">
        <p14:creationId xmlns:p14="http://schemas.microsoft.com/office/powerpoint/2010/main" val="39324638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ANTS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Many useful features for memory consumption, and performance analysis.</a:t>
            </a:r>
          </a:p>
          <a:p>
            <a:r>
              <a:rPr lang="en-US" sz="2000" dirty="0" smtClean="0"/>
              <a:t>Have data access profiling in latest version.</a:t>
            </a:r>
          </a:p>
          <a:p>
            <a:endParaRPr lang="en-US" sz="2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445692"/>
            <a:ext cx="6571275" cy="4023524"/>
          </a:xfrm>
          <a:prstGeom prst="rect">
            <a:avLst/>
          </a:prstGeom>
        </p:spPr>
      </p:pic>
    </p:spTree>
    <p:extLst>
      <p:ext uri="{BB962C8B-B14F-4D97-AF65-F5344CB8AC3E}">
        <p14:creationId xmlns:p14="http://schemas.microsoft.com/office/powerpoint/2010/main" val="6732734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Tool: Windbg.exe + SOS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Easy and free.</a:t>
            </a:r>
          </a:p>
          <a:p>
            <a:r>
              <a:rPr lang="en-US" sz="2000" dirty="0" smtClean="0"/>
              <a:t>Integrated in Visual Studio</a:t>
            </a:r>
          </a:p>
          <a:p>
            <a:r>
              <a:rPr lang="en-US" sz="2000" dirty="0" smtClean="0"/>
              <a:t>Command based interface.</a:t>
            </a:r>
          </a:p>
          <a:p>
            <a:r>
              <a:rPr lang="en-US" sz="2000" dirty="0" smtClean="0"/>
              <a:t>Good for quick initial memory profiling.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316" y="3383931"/>
            <a:ext cx="6279513" cy="3001588"/>
          </a:xfrm>
          <a:prstGeom prst="rect">
            <a:avLst/>
          </a:prstGeom>
        </p:spPr>
      </p:pic>
    </p:spTree>
    <p:extLst>
      <p:ext uri="{BB962C8B-B14F-4D97-AF65-F5344CB8AC3E}">
        <p14:creationId xmlns:p14="http://schemas.microsoft.com/office/powerpoint/2010/main" val="30383455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4" name="Content Placeholder 2"/>
          <p:cNvSpPr txBox="1">
            <a:spLocks/>
          </p:cNvSpPr>
          <p:nvPr/>
        </p:nvSpPr>
        <p:spPr>
          <a:xfrm>
            <a:off x="763960" y="13491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Garbage collector works well, but developers still responsible for correct resource releasing.</a:t>
            </a:r>
          </a:p>
          <a:p>
            <a:r>
              <a:rPr lang="en-US" sz="2400" dirty="0" smtClean="0"/>
              <a:t>Issues with memory leaks might cause performance lacks in production.</a:t>
            </a:r>
          </a:p>
          <a:p>
            <a:r>
              <a:rPr lang="en-US" sz="2400" dirty="0" smtClean="0"/>
              <a:t>Profile memory during development and testing is a good practice.</a:t>
            </a:r>
          </a:p>
          <a:p>
            <a:r>
              <a:rPr lang="en-US" sz="2400" dirty="0" smtClean="0"/>
              <a:t>Might be helpful to choose memory leak detection strategy before deploying application to production.</a:t>
            </a:r>
            <a:endParaRPr lang="en-US" sz="2400" dirty="0"/>
          </a:p>
        </p:txBody>
      </p:sp>
    </p:spTree>
    <p:extLst>
      <p:ext uri="{BB962C8B-B14F-4D97-AF65-F5344CB8AC3E}">
        <p14:creationId xmlns:p14="http://schemas.microsoft.com/office/powerpoint/2010/main" val="14529782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79055"/>
            <a:ext cx="7772400" cy="1470025"/>
          </a:xfrm>
        </p:spPr>
        <p:txBody>
          <a:bodyPr/>
          <a:lstStyle/>
          <a:p>
            <a:r>
              <a:rPr lang="en-US" dirty="0" smtClean="0"/>
              <a:t>Q&amp;A</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55348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Yuriy Shapovalov</a:t>
            </a:r>
            <a:endParaRPr lang="en-US" dirty="0"/>
          </a:p>
        </p:txBody>
      </p:sp>
      <p:sp>
        <p:nvSpPr>
          <p:cNvPr id="3" name="Text Placeholder 2"/>
          <p:cNvSpPr>
            <a:spLocks noGrp="1"/>
          </p:cNvSpPr>
          <p:nvPr>
            <p:ph type="body" sz="quarter" idx="11"/>
          </p:nvPr>
        </p:nvSpPr>
        <p:spPr>
          <a:xfrm>
            <a:off x="595792" y="3273667"/>
            <a:ext cx="4312143" cy="353943"/>
          </a:xfrm>
        </p:spPr>
        <p:txBody>
          <a:bodyPr/>
          <a:lstStyle/>
          <a:p>
            <a:r>
              <a:rPr lang="en-US" dirty="0" smtClean="0"/>
              <a:t>Senior Software Engineer, EPAM (Kharkov)</a:t>
            </a:r>
            <a:endParaRPr lang="en-US" dirty="0"/>
          </a:p>
        </p:txBody>
      </p:sp>
      <p:sp>
        <p:nvSpPr>
          <p:cNvPr id="4" name="Text Placeholder 3"/>
          <p:cNvSpPr>
            <a:spLocks noGrp="1"/>
          </p:cNvSpPr>
          <p:nvPr>
            <p:ph type="body" sz="quarter" idx="12"/>
          </p:nvPr>
        </p:nvSpPr>
        <p:spPr>
          <a:xfrm>
            <a:off x="1078992" y="4187952"/>
            <a:ext cx="3493008" cy="477699"/>
          </a:xfrm>
        </p:spPr>
        <p:txBody>
          <a:bodyPr/>
          <a:lstStyle/>
          <a:p>
            <a:r>
              <a:rPr lang="en-US" dirty="0" smtClean="0"/>
              <a:t>yurii_shapovalov@epam.com</a:t>
            </a:r>
            <a:endParaRPr lang="en-US" dirty="0"/>
          </a:p>
        </p:txBody>
      </p:sp>
      <p:sp>
        <p:nvSpPr>
          <p:cNvPr id="5" name="Text Placeholder 4"/>
          <p:cNvSpPr>
            <a:spLocks noGrp="1"/>
          </p:cNvSpPr>
          <p:nvPr>
            <p:ph type="body" sz="quarter" idx="13"/>
          </p:nvPr>
        </p:nvSpPr>
        <p:spPr>
          <a:xfrm>
            <a:off x="1078992" y="4974336"/>
            <a:ext cx="3493008" cy="477699"/>
          </a:xfrm>
        </p:spPr>
        <p:txBody>
          <a:bodyPr/>
          <a:lstStyle/>
          <a:p>
            <a:r>
              <a:rPr lang="en-US" sz="1800" dirty="0" smtClean="0"/>
              <a:t>linkedin.com/in/</a:t>
            </a:r>
            <a:r>
              <a:rPr lang="en-US" sz="1800" dirty="0" err="1" smtClean="0"/>
              <a:t>yuriyshapovalov</a:t>
            </a:r>
            <a:endParaRPr lang="en-US" sz="1800" dirty="0"/>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5"/>
          </p:nvPr>
        </p:nvSpPr>
        <p:spPr/>
        <p:txBody>
          <a:bodyPr/>
          <a:lstStyle/>
          <a:p>
            <a:r>
              <a:rPr lang="en-US" dirty="0" smtClean="0"/>
              <a:t>shapovalov.yuriy</a:t>
            </a:r>
            <a:endParaRPr lang="en-US" dirty="0"/>
          </a:p>
        </p:txBody>
      </p:sp>
      <p:sp>
        <p:nvSpPr>
          <p:cNvPr id="8" name="Text Placeholder 7"/>
          <p:cNvSpPr>
            <a:spLocks noGrp="1"/>
          </p:cNvSpPr>
          <p:nvPr>
            <p:ph type="body" sz="quarter" idx="16"/>
          </p:nvPr>
        </p:nvSpPr>
        <p:spPr/>
        <p:txBody>
          <a:bodyPr/>
          <a:lstStyle/>
          <a:p>
            <a:r>
              <a:rPr lang="en-US" dirty="0" smtClean="0"/>
              <a:t>@</a:t>
            </a:r>
            <a:r>
              <a:rPr lang="en-US" dirty="0" err="1" smtClean="0"/>
              <a:t>YuriyShapovalov</a:t>
            </a:r>
            <a:endParaRPr lang="en-US" dirty="0"/>
          </a:p>
        </p:txBody>
      </p:sp>
    </p:spTree>
    <p:extLst>
      <p:ext uri="{BB962C8B-B14F-4D97-AF65-F5344CB8AC3E}">
        <p14:creationId xmlns:p14="http://schemas.microsoft.com/office/powerpoint/2010/main" val="3857341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494720" cy="707886"/>
          </a:xfrm>
        </p:spPr>
        <p:txBody>
          <a:bodyPr/>
          <a:lstStyle/>
          <a:p>
            <a:r>
              <a:rPr lang="en-US" sz="4000" dirty="0" smtClean="0"/>
              <a:t>TRACING GC ALGORITHM</a:t>
            </a:r>
            <a:endParaRPr lang="en-US" sz="4000" dirty="0"/>
          </a:p>
        </p:txBody>
      </p:sp>
      <p:sp>
        <p:nvSpPr>
          <p:cNvPr id="5" name="Content Placeholder 2"/>
          <p:cNvSpPr txBox="1">
            <a:spLocks/>
          </p:cNvSpPr>
          <p:nvPr/>
        </p:nvSpPr>
        <p:spPr>
          <a:xfrm>
            <a:off x="3979044" y="2492896"/>
            <a:ext cx="5164956"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b="1" dirty="0" smtClean="0">
                <a:latin typeface="Microsoft New Tai Lue" panose="020B0502040204020203" pitchFamily="34" charset="0"/>
                <a:cs typeface="Microsoft New Tai Lue" panose="020B0502040204020203" pitchFamily="34" charset="0"/>
              </a:rPr>
              <a:t>Garbage collection algorithm in .NET</a:t>
            </a:r>
            <a:r>
              <a:rPr lang="en-US" sz="2400" dirty="0" smtClean="0">
                <a:latin typeface="Microsoft New Tai Lue" panose="020B0502040204020203" pitchFamily="34" charset="0"/>
                <a:cs typeface="Microsoft New Tai Lue" panose="020B0502040204020203" pitchFamily="34" charset="0"/>
              </a:rPr>
              <a:t> is based on “Tracing” algorithm which was developed for Lisp language by John McCarthy in 1960.</a:t>
            </a:r>
          </a:p>
          <a:p>
            <a:pPr marL="0" indent="0">
              <a:spcBef>
                <a:spcPts val="600"/>
              </a:spcBef>
              <a:buNone/>
            </a:pPr>
            <a:endParaRPr lang="en-US" sz="2400" dirty="0" smtClean="0">
              <a:latin typeface="Microsoft New Tai Lue" panose="020B0502040204020203" pitchFamily="34" charset="0"/>
              <a:cs typeface="Microsoft New Tai Lue" panose="020B0502040204020203" pitchFamily="34" charset="0"/>
            </a:endParaRPr>
          </a:p>
          <a:p>
            <a:pPr marL="0" indent="0">
              <a:spcBef>
                <a:spcPts val="600"/>
              </a:spcBef>
              <a:buNone/>
            </a:pPr>
            <a:r>
              <a:rPr lang="en-US" sz="2400" dirty="0" smtClean="0">
                <a:latin typeface="Microsoft New Tai Lue" panose="020B0502040204020203" pitchFamily="34" charset="0"/>
                <a:cs typeface="Microsoft New Tai Lue" panose="020B0502040204020203" pitchFamily="34" charset="0"/>
              </a:rPr>
              <a:t>Also known as “</a:t>
            </a:r>
            <a:r>
              <a:rPr lang="en-US" sz="2400" b="1" dirty="0" smtClean="0">
                <a:latin typeface="Microsoft New Tai Lue" panose="020B0502040204020203" pitchFamily="34" charset="0"/>
                <a:cs typeface="Microsoft New Tai Lue" panose="020B0502040204020203" pitchFamily="34" charset="0"/>
              </a:rPr>
              <a:t>Mark and Sweep</a:t>
            </a:r>
            <a:r>
              <a:rPr lang="en-US" sz="2400" dirty="0" smtClean="0">
                <a:latin typeface="Microsoft New Tai Lue" panose="020B0502040204020203" pitchFamily="34" charset="0"/>
                <a:cs typeface="Microsoft New Tai Lue" panose="020B0502040204020203" pitchFamily="34" charset="0"/>
              </a:rPr>
              <a:t>”</a:t>
            </a:r>
          </a:p>
          <a:p>
            <a:pPr marL="0" indent="0">
              <a:buNone/>
            </a:pPr>
            <a:endParaRPr lang="en-US" sz="2400" dirty="0" smtClean="0">
              <a:latin typeface="Microsoft New Tai Lue" panose="020B0502040204020203" pitchFamily="34" charset="0"/>
              <a:cs typeface="Microsoft New Tai Lue" panose="020B0502040204020203" pitchFamily="34" charset="0"/>
            </a:endParaRPr>
          </a:p>
        </p:txBody>
      </p:sp>
      <p:pic>
        <p:nvPicPr>
          <p:cNvPr id="2051" name="Picture 3" descr="D:\New Job\Demo\Yurii Shapovalov;\McCarth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80" y="1713508"/>
            <a:ext cx="3552826" cy="3552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604" y="5299232"/>
            <a:ext cx="3960440" cy="794064"/>
          </a:xfrm>
          <a:prstGeom prst="rect">
            <a:avLst/>
          </a:prstGeom>
          <a:noFill/>
        </p:spPr>
        <p:txBody>
          <a:bodyPr wrap="square" rtlCol="0">
            <a:spAutoFit/>
          </a:bodyPr>
          <a:lstStyle/>
          <a:p>
            <a:pPr algn="ctr"/>
            <a:r>
              <a:rPr lang="en-US" sz="2000" b="1" dirty="0" smtClean="0">
                <a:latin typeface="Microsoft New Tai Lue" panose="020B0502040204020203" pitchFamily="34" charset="0"/>
                <a:cs typeface="Microsoft New Tai Lue" panose="020B0502040204020203" pitchFamily="34" charset="0"/>
              </a:rPr>
              <a:t>John McCarthy</a:t>
            </a:r>
          </a:p>
          <a:p>
            <a:pPr algn="ctr">
              <a:lnSpc>
                <a:spcPct val="80000"/>
              </a:lnSpc>
            </a:pPr>
            <a:r>
              <a:rPr lang="en-US" sz="1600" dirty="0">
                <a:latin typeface="Microsoft New Tai Lue" panose="020B0502040204020203" pitchFamily="34" charset="0"/>
                <a:cs typeface="Microsoft New Tai Lue" panose="020B0502040204020203" pitchFamily="34" charset="0"/>
              </a:rPr>
              <a:t>an American computer scientist and cognitive scientist</a:t>
            </a:r>
          </a:p>
        </p:txBody>
      </p:sp>
    </p:spTree>
    <p:extLst>
      <p:ext uri="{BB962C8B-B14F-4D97-AF65-F5344CB8AC3E}">
        <p14:creationId xmlns:p14="http://schemas.microsoft.com/office/powerpoint/2010/main" val="3117169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294064" y="-121129"/>
            <a:ext cx="9505056" cy="7272808"/>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1220328" y="3512621"/>
            <a:ext cx="7990664" cy="1118563"/>
            <a:chOff x="1220328" y="3512621"/>
            <a:chExt cx="7990664" cy="1118563"/>
          </a:xfrm>
        </p:grpSpPr>
        <p:grpSp>
          <p:nvGrpSpPr>
            <p:cNvPr id="2" name="Group 1"/>
            <p:cNvGrpSpPr/>
            <p:nvPr/>
          </p:nvGrpSpPr>
          <p:grpSpPr>
            <a:xfrm>
              <a:off x="1261856" y="3512621"/>
              <a:ext cx="7882144" cy="1077218"/>
              <a:chOff x="1261856" y="3512621"/>
              <a:chExt cx="7882144" cy="1077218"/>
            </a:xfrm>
          </p:grpSpPr>
          <p:sp>
            <p:nvSpPr>
              <p:cNvPr id="15" name="Rectangle 14"/>
              <p:cNvSpPr/>
              <p:nvPr/>
            </p:nvSpPr>
            <p:spPr>
              <a:xfrm>
                <a:off x="1261856" y="4051230"/>
                <a:ext cx="2014000" cy="53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61856" y="3512621"/>
                <a:ext cx="7882144" cy="53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220328" y="3553966"/>
              <a:ext cx="7990664" cy="1077218"/>
            </a:xfrm>
            <a:prstGeom prst="rect">
              <a:avLst/>
            </a:prstGeom>
            <a:noFill/>
          </p:spPr>
          <p:txBody>
            <a:bodyPr wrap="square" rtlCol="0">
              <a:spAutoFit/>
            </a:bodyPr>
            <a:lstStyle/>
            <a:p>
              <a:pPr indent="60325"/>
              <a:r>
                <a:rPr lang="en-US" sz="3600" b="1" baseline="-25000" dirty="0" smtClean="0">
                  <a:solidFill>
                    <a:srgbClr val="C00000"/>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3</a:t>
              </a:r>
              <a:r>
                <a:rPr lang="en-US" sz="3200" dirty="0" smtClean="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Everything </a:t>
              </a:r>
              <a:r>
                <a:rPr lang="en-US" sz="3200" dirty="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touched is </a:t>
              </a:r>
              <a:r>
                <a:rPr lang="en-US" sz="3200" dirty="0" smtClean="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alive</a:t>
              </a:r>
              <a:r>
                <a:rPr lang="en-US" sz="3200" dirty="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 anything else is </a:t>
              </a:r>
              <a:r>
                <a:rPr lang="en-US" sz="3200" dirty="0" smtClean="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garbage</a:t>
              </a:r>
              <a:r>
                <a:rPr lang="en-US" sz="3200" dirty="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a:t>
              </a:r>
              <a:endParaRPr lang="ru-RU" sz="3200" dirty="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grpSp>
      <p:sp>
        <p:nvSpPr>
          <p:cNvPr id="5" name="Rectangle 4"/>
          <p:cNvSpPr/>
          <p:nvPr/>
        </p:nvSpPr>
        <p:spPr>
          <a:xfrm>
            <a:off x="1256840" y="2060848"/>
            <a:ext cx="7954152" cy="584775"/>
          </a:xfrm>
          <a:prstGeom prst="rect">
            <a:avLst/>
          </a:prstGeom>
          <a:solidFill>
            <a:schemeClr val="bg1"/>
          </a:solidFill>
        </p:spPr>
        <p:txBody>
          <a:bodyPr wrap="square">
            <a:spAutoFit/>
          </a:bodyPr>
          <a:lstStyle/>
          <a:p>
            <a:r>
              <a:rPr lang="en-US" sz="3600" b="1" baseline="-25000" dirty="0" smtClean="0">
                <a:solidFill>
                  <a:srgbClr val="C00000"/>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1</a:t>
            </a:r>
            <a:r>
              <a:rPr lang="en-US" sz="3200" dirty="0" smtClean="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Stop </a:t>
            </a:r>
            <a:r>
              <a:rPr lang="en-US" sz="3200" dirty="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all processes, run garbage </a:t>
            </a:r>
            <a:r>
              <a:rPr lang="en-US" sz="3200" dirty="0" smtClean="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collector;</a:t>
            </a:r>
            <a:endParaRPr lang="en-US" sz="3200" dirty="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endParaRPr>
          </a:p>
        </p:txBody>
      </p:sp>
      <p:sp>
        <p:nvSpPr>
          <p:cNvPr id="6" name="TextBox 5"/>
          <p:cNvSpPr txBox="1"/>
          <p:nvPr/>
        </p:nvSpPr>
        <p:spPr>
          <a:xfrm>
            <a:off x="1254616" y="2788548"/>
            <a:ext cx="7919864" cy="584775"/>
          </a:xfrm>
          <a:prstGeom prst="rect">
            <a:avLst/>
          </a:prstGeom>
          <a:solidFill>
            <a:schemeClr val="bg1"/>
          </a:solidFill>
        </p:spPr>
        <p:txBody>
          <a:bodyPr wrap="square" rtlCol="0">
            <a:spAutoFit/>
          </a:bodyPr>
          <a:lstStyle/>
          <a:p>
            <a:r>
              <a:rPr lang="en-US" sz="3600" b="1" baseline="-25000" dirty="0" smtClean="0">
                <a:solidFill>
                  <a:srgbClr val="C00000"/>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2</a:t>
            </a:r>
            <a:r>
              <a:rPr lang="en-US" sz="3200" dirty="0" smtClean="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Trace </a:t>
            </a:r>
            <a:r>
              <a:rPr lang="en-US" sz="3200" dirty="0">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forward from the roots;</a:t>
            </a:r>
          </a:p>
        </p:txBody>
      </p:sp>
    </p:spTree>
    <p:extLst>
      <p:ext uri="{BB962C8B-B14F-4D97-AF65-F5344CB8AC3E}">
        <p14:creationId xmlns:p14="http://schemas.microsoft.com/office/powerpoint/2010/main" val="4020977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4733955"/>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5" name="Content Placeholder 2"/>
          <p:cNvSpPr txBox="1">
            <a:spLocks/>
          </p:cNvSpPr>
          <p:nvPr/>
        </p:nvSpPr>
        <p:spPr>
          <a:xfrm>
            <a:off x="763960" y="1349153"/>
            <a:ext cx="3988060" cy="4956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800" dirty="0" smtClean="0">
                <a:latin typeface="Microsoft New Tai Lue" panose="020B0502040204020203" pitchFamily="34" charset="0"/>
                <a:cs typeface="Microsoft New Tai Lue" panose="020B0502040204020203" pitchFamily="34" charset="0"/>
              </a:rPr>
              <a:t>Every application has a</a:t>
            </a:r>
          </a:p>
        </p:txBody>
      </p:sp>
      <p:sp>
        <p:nvSpPr>
          <p:cNvPr id="7" name="Rectangle 6"/>
          <p:cNvSpPr/>
          <p:nvPr/>
        </p:nvSpPr>
        <p:spPr>
          <a:xfrm>
            <a:off x="611560" y="3163364"/>
            <a:ext cx="8136904" cy="1461966"/>
          </a:xfrm>
          <a:prstGeom prst="rect">
            <a:avLst/>
          </a:prstGeom>
          <a:solidFill>
            <a:schemeClr val="bg1">
              <a:lumMod val="95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Application Roots</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7" name="TextBox 26"/>
          <p:cNvSpPr txBox="1"/>
          <p:nvPr/>
        </p:nvSpPr>
        <p:spPr>
          <a:xfrm>
            <a:off x="699333" y="3562753"/>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STATIC</a:t>
            </a:r>
            <a:endParaRPr lang="en-US" dirty="0">
              <a:solidFill>
                <a:schemeClr val="tx1">
                  <a:lumMod val="75000"/>
                  <a:lumOff val="25000"/>
                </a:schemeClr>
              </a:solidFill>
              <a:effectLst>
                <a:outerShdw blurRad="38100" dist="38100" dir="2700000" algn="tl">
                  <a:srgbClr val="000000">
                    <a:alpha val="43137"/>
                  </a:srgbClr>
                </a:outerShdw>
              </a:effectLst>
            </a:endParaRPr>
          </a:p>
        </p:txBody>
      </p:sp>
      <p:sp>
        <p:nvSpPr>
          <p:cNvPr id="28" name="TextBox 27"/>
          <p:cNvSpPr txBox="1"/>
          <p:nvPr/>
        </p:nvSpPr>
        <p:spPr>
          <a:xfrm>
            <a:off x="3635896" y="3574913"/>
            <a:ext cx="2085844" cy="338554"/>
          </a:xfrm>
          <a:prstGeom prst="rect">
            <a:avLst/>
          </a:prstGeom>
          <a:noFill/>
        </p:spPr>
        <p:txBody>
          <a:bodyPr wrap="square" rtlCol="0">
            <a:spAutoFit/>
          </a:bodyPr>
          <a:lstStyle/>
          <a:p>
            <a:pPr algn="ct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STACK</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29" name="TextBox 28"/>
          <p:cNvSpPr txBox="1"/>
          <p:nvPr/>
        </p:nvSpPr>
        <p:spPr>
          <a:xfrm>
            <a:off x="5903149" y="3590071"/>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CPU </a:t>
            </a: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REGISTERS</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33" name="TextBox 32"/>
          <p:cNvSpPr txBox="1"/>
          <p:nvPr/>
        </p:nvSpPr>
        <p:spPr>
          <a:xfrm>
            <a:off x="1295636" y="1916832"/>
            <a:ext cx="4426104" cy="461665"/>
          </a:xfrm>
          <a:prstGeom prst="rect">
            <a:avLst/>
          </a:prstGeom>
          <a:noFill/>
        </p:spPr>
        <p:txBody>
          <a:bodyPr wrap="square" rtlCol="0">
            <a:spAutoFit/>
          </a:bodyPr>
          <a:lstStyle/>
          <a:p>
            <a:pPr marL="342900" lvl="1" indent="-342900">
              <a:buFont typeface="Arial" panose="020B0604020202020204" pitchFamily="34" charset="0"/>
              <a:buChar char="•"/>
            </a:pPr>
            <a:r>
              <a:rPr lang="en-US" sz="2400" dirty="0">
                <a:latin typeface="Microsoft New Tai Lue" panose="020B0502040204020203" pitchFamily="34" charset="0"/>
                <a:cs typeface="Microsoft New Tai Lue" panose="020B0502040204020203" pitchFamily="34" charset="0"/>
              </a:rPr>
              <a:t>static variables</a:t>
            </a:r>
            <a:r>
              <a:rPr lang="en-US" sz="2400" dirty="0" smtClean="0">
                <a:latin typeface="Microsoft New Tai Lue" panose="020B0502040204020203" pitchFamily="34" charset="0"/>
                <a:cs typeface="Microsoft New Tai Lue" panose="020B0502040204020203" pitchFamily="34" charset="0"/>
              </a:rPr>
              <a:t>;</a:t>
            </a:r>
            <a:endParaRPr lang="en-US" dirty="0"/>
          </a:p>
        </p:txBody>
      </p:sp>
      <p:sp>
        <p:nvSpPr>
          <p:cNvPr id="61" name="TextBox 60"/>
          <p:cNvSpPr txBox="1"/>
          <p:nvPr/>
        </p:nvSpPr>
        <p:spPr>
          <a:xfrm>
            <a:off x="1295636" y="2289646"/>
            <a:ext cx="4426104" cy="461665"/>
          </a:xfrm>
          <a:prstGeom prst="rect">
            <a:avLst/>
          </a:prstGeom>
          <a:noFill/>
        </p:spPr>
        <p:txBody>
          <a:bodyPr wrap="square" rtlCol="0">
            <a:spAutoFit/>
          </a:bodyPr>
          <a:lstStyle/>
          <a:p>
            <a:pPr marL="342900" lvl="1" indent="-342900">
              <a:buFont typeface="Arial" panose="020B0604020202020204" pitchFamily="34" charset="0"/>
              <a:buChar char="•"/>
            </a:pPr>
            <a:r>
              <a:rPr lang="en-US" sz="2400" dirty="0">
                <a:latin typeface="Microsoft New Tai Lue" panose="020B0502040204020203" pitchFamily="34" charset="0"/>
                <a:cs typeface="Microsoft New Tai Lue" panose="020B0502040204020203" pitchFamily="34" charset="0"/>
              </a:rPr>
              <a:t>CPU registers</a:t>
            </a:r>
            <a:r>
              <a:rPr lang="en-US" sz="2400" dirty="0" smtClean="0">
                <a:latin typeface="Microsoft New Tai Lue" panose="020B0502040204020203" pitchFamily="34" charset="0"/>
                <a:cs typeface="Microsoft New Tai Lue" panose="020B0502040204020203" pitchFamily="34" charset="0"/>
              </a:rPr>
              <a:t>;</a:t>
            </a:r>
            <a:endParaRPr lang="en-US" sz="2400" dirty="0">
              <a:latin typeface="Microsoft New Tai Lue" panose="020B0502040204020203" pitchFamily="34" charset="0"/>
              <a:cs typeface="Microsoft New Tai Lue" panose="020B0502040204020203" pitchFamily="34" charset="0"/>
            </a:endParaRPr>
          </a:p>
        </p:txBody>
      </p:sp>
      <p:sp>
        <p:nvSpPr>
          <p:cNvPr id="63" name="TextBox 62"/>
          <p:cNvSpPr txBox="1"/>
          <p:nvPr/>
        </p:nvSpPr>
        <p:spPr>
          <a:xfrm>
            <a:off x="1295635" y="2607295"/>
            <a:ext cx="5571279" cy="461665"/>
          </a:xfrm>
          <a:prstGeom prst="rect">
            <a:avLst/>
          </a:prstGeom>
          <a:noFill/>
        </p:spPr>
        <p:txBody>
          <a:bodyPr wrap="square" rtlCol="0">
            <a:spAutoFit/>
          </a:bodyPr>
          <a:lstStyle/>
          <a:p>
            <a:pPr marL="342900" lvl="1" indent="-342900">
              <a:buFont typeface="Arial" panose="020B0604020202020204" pitchFamily="34" charset="0"/>
              <a:buChar char="•"/>
            </a:pPr>
            <a:r>
              <a:rPr lang="en-US" sz="2400" dirty="0">
                <a:latin typeface="Microsoft New Tai Lue" panose="020B0502040204020203" pitchFamily="34" charset="0"/>
                <a:cs typeface="Microsoft New Tai Lue" panose="020B0502040204020203" pitchFamily="34" charset="0"/>
              </a:rPr>
              <a:t>active local variables and stack roots.</a:t>
            </a:r>
            <a:endParaRPr lang="ru-RU" sz="2400" dirty="0">
              <a:latin typeface="Trebuchet MS" panose="020B0603020202020204" pitchFamily="34" charset="0"/>
              <a:cs typeface="Microsoft New Tai Lue" panose="020B0502040204020203" pitchFamily="34" charset="0"/>
            </a:endParaRPr>
          </a:p>
        </p:txBody>
      </p:sp>
      <p:sp>
        <p:nvSpPr>
          <p:cNvPr id="34" name="TextBox 33"/>
          <p:cNvSpPr txBox="1"/>
          <p:nvPr/>
        </p:nvSpPr>
        <p:spPr>
          <a:xfrm>
            <a:off x="4477020" y="1349153"/>
            <a:ext cx="3191324" cy="523220"/>
          </a:xfrm>
          <a:prstGeom prst="rect">
            <a:avLst/>
          </a:prstGeom>
          <a:noFill/>
        </p:spPr>
        <p:txBody>
          <a:bodyPr wrap="square" rtlCol="0">
            <a:spAutoFit/>
          </a:bodyPr>
          <a:lstStyle/>
          <a:p>
            <a:r>
              <a:rPr lang="en-US" sz="2800" b="1" dirty="0">
                <a:latin typeface="Microsoft New Tai Lue" panose="020B0502040204020203" pitchFamily="34" charset="0"/>
                <a:cs typeface="Microsoft New Tai Lue" panose="020B0502040204020203" pitchFamily="34" charset="0"/>
              </a:rPr>
              <a:t>set of roots</a:t>
            </a:r>
            <a:r>
              <a:rPr lang="en-US" sz="2800" dirty="0" smtClean="0">
                <a:latin typeface="Microsoft New Tai Lue" panose="020B0502040204020203" pitchFamily="34" charset="0"/>
                <a:cs typeface="Microsoft New Tai Lue" panose="020B0502040204020203" pitchFamily="34" charset="0"/>
              </a:rPr>
              <a:t>:</a:t>
            </a:r>
            <a:endParaRPr lang="en-US" sz="2800" dirty="0">
              <a:latin typeface="Microsoft New Tai Lue" panose="020B0502040204020203" pitchFamily="34" charset="0"/>
              <a:cs typeface="Microsoft New Tai Lue" panose="020B0502040204020203" pitchFamily="34" charset="0"/>
            </a:endParaRPr>
          </a:p>
        </p:txBody>
      </p:sp>
      <p:sp>
        <p:nvSpPr>
          <p:cNvPr id="6" name="Cube 5"/>
          <p:cNvSpPr/>
          <p:nvPr/>
        </p:nvSpPr>
        <p:spPr>
          <a:xfrm>
            <a:off x="828275" y="394225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Cube 50"/>
          <p:cNvSpPr/>
          <p:nvPr/>
        </p:nvSpPr>
        <p:spPr>
          <a:xfrm>
            <a:off x="1238199" y="394216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Cube 51"/>
          <p:cNvSpPr/>
          <p:nvPr/>
        </p:nvSpPr>
        <p:spPr>
          <a:xfrm>
            <a:off x="1644859" y="394216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Cube 53"/>
          <p:cNvSpPr/>
          <p:nvPr/>
        </p:nvSpPr>
        <p:spPr>
          <a:xfrm>
            <a:off x="2054783" y="394477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Cube 54"/>
          <p:cNvSpPr/>
          <p:nvPr/>
        </p:nvSpPr>
        <p:spPr>
          <a:xfrm>
            <a:off x="3533062" y="393900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Cube 56"/>
          <p:cNvSpPr/>
          <p:nvPr/>
        </p:nvSpPr>
        <p:spPr>
          <a:xfrm>
            <a:off x="3942986" y="393639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Cube 57"/>
          <p:cNvSpPr/>
          <p:nvPr/>
        </p:nvSpPr>
        <p:spPr>
          <a:xfrm>
            <a:off x="4349646" y="393639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Cube 59"/>
          <p:cNvSpPr/>
          <p:nvPr/>
        </p:nvSpPr>
        <p:spPr>
          <a:xfrm>
            <a:off x="4759570" y="393900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Cube 63"/>
          <p:cNvSpPr/>
          <p:nvPr/>
        </p:nvSpPr>
        <p:spPr>
          <a:xfrm>
            <a:off x="5166230" y="393389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Cube 66"/>
          <p:cNvSpPr/>
          <p:nvPr/>
        </p:nvSpPr>
        <p:spPr>
          <a:xfrm>
            <a:off x="6501427" y="392862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Cube 68"/>
          <p:cNvSpPr/>
          <p:nvPr/>
        </p:nvSpPr>
        <p:spPr>
          <a:xfrm>
            <a:off x="6911351" y="393123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Cube 69"/>
          <p:cNvSpPr/>
          <p:nvPr/>
        </p:nvSpPr>
        <p:spPr>
          <a:xfrm>
            <a:off x="783849" y="488224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Cube 71"/>
          <p:cNvSpPr/>
          <p:nvPr/>
        </p:nvSpPr>
        <p:spPr>
          <a:xfrm>
            <a:off x="1193773" y="488215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Cube 72"/>
          <p:cNvSpPr/>
          <p:nvPr/>
        </p:nvSpPr>
        <p:spPr>
          <a:xfrm>
            <a:off x="2010357" y="488476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Cube 74"/>
          <p:cNvSpPr/>
          <p:nvPr/>
        </p:nvSpPr>
        <p:spPr>
          <a:xfrm>
            <a:off x="3898560" y="487638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Cube 75"/>
          <p:cNvSpPr/>
          <p:nvPr/>
        </p:nvSpPr>
        <p:spPr>
          <a:xfrm>
            <a:off x="4715144" y="487899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Cube 77"/>
          <p:cNvSpPr/>
          <p:nvPr/>
        </p:nvSpPr>
        <p:spPr>
          <a:xfrm>
            <a:off x="5121804" y="487388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Cube 78"/>
          <p:cNvSpPr/>
          <p:nvPr/>
        </p:nvSpPr>
        <p:spPr>
          <a:xfrm>
            <a:off x="7006392" y="487899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Cube 80"/>
          <p:cNvSpPr/>
          <p:nvPr/>
        </p:nvSpPr>
        <p:spPr>
          <a:xfrm>
            <a:off x="1187447" y="571560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Cube 81"/>
          <p:cNvSpPr/>
          <p:nvPr/>
        </p:nvSpPr>
        <p:spPr>
          <a:xfrm>
            <a:off x="1597371" y="571551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Cube 83"/>
          <p:cNvSpPr/>
          <p:nvPr/>
        </p:nvSpPr>
        <p:spPr>
          <a:xfrm>
            <a:off x="2413955" y="571812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Cube 84"/>
          <p:cNvSpPr/>
          <p:nvPr/>
        </p:nvSpPr>
        <p:spPr>
          <a:xfrm>
            <a:off x="4302158" y="570973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Cube 86"/>
          <p:cNvSpPr/>
          <p:nvPr/>
        </p:nvSpPr>
        <p:spPr>
          <a:xfrm>
            <a:off x="5118742" y="571235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Cube 87"/>
          <p:cNvSpPr/>
          <p:nvPr/>
        </p:nvSpPr>
        <p:spPr>
          <a:xfrm>
            <a:off x="6271864" y="488476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Cube 89"/>
          <p:cNvSpPr/>
          <p:nvPr/>
        </p:nvSpPr>
        <p:spPr>
          <a:xfrm>
            <a:off x="3358056" y="566124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1" name="Straight Arrow Connector 30"/>
          <p:cNvCxnSpPr>
            <a:stCxn id="6" idx="3"/>
            <a:endCxn id="70" idx="0"/>
          </p:cNvCxnSpPr>
          <p:nvPr/>
        </p:nvCxnSpPr>
        <p:spPr>
          <a:xfrm>
            <a:off x="1019982" y="4424829"/>
            <a:ext cx="76216" cy="45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1" idx="3"/>
            <a:endCxn id="72" idx="0"/>
          </p:cNvCxnSpPr>
          <p:nvPr/>
        </p:nvCxnSpPr>
        <p:spPr>
          <a:xfrm>
            <a:off x="1429906" y="4424735"/>
            <a:ext cx="76216" cy="45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2" idx="3"/>
            <a:endCxn id="82" idx="0"/>
          </p:cNvCxnSpPr>
          <p:nvPr/>
        </p:nvCxnSpPr>
        <p:spPr>
          <a:xfrm>
            <a:off x="1836566" y="4424735"/>
            <a:ext cx="73154" cy="1290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54" idx="3"/>
            <a:endCxn id="73" idx="0"/>
          </p:cNvCxnSpPr>
          <p:nvPr/>
        </p:nvCxnSpPr>
        <p:spPr>
          <a:xfrm>
            <a:off x="2246490" y="4427347"/>
            <a:ext cx="76216" cy="45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73" idx="3"/>
            <a:endCxn id="84" idx="0"/>
          </p:cNvCxnSpPr>
          <p:nvPr/>
        </p:nvCxnSpPr>
        <p:spPr>
          <a:xfrm>
            <a:off x="2202064" y="5367335"/>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0" idx="2"/>
            <a:endCxn id="84" idx="5"/>
          </p:cNvCxnSpPr>
          <p:nvPr/>
        </p:nvCxnSpPr>
        <p:spPr>
          <a:xfrm flipH="1" flipV="1">
            <a:off x="2918011" y="5899087"/>
            <a:ext cx="440045" cy="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2" idx="3"/>
            <a:endCxn id="82" idx="0"/>
          </p:cNvCxnSpPr>
          <p:nvPr/>
        </p:nvCxnSpPr>
        <p:spPr>
          <a:xfrm>
            <a:off x="1385480" y="5364723"/>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1" idx="0"/>
            <a:endCxn id="70" idx="3"/>
          </p:cNvCxnSpPr>
          <p:nvPr/>
        </p:nvCxnSpPr>
        <p:spPr>
          <a:xfrm flipH="1" flipV="1">
            <a:off x="975556" y="5364817"/>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55" idx="3"/>
            <a:endCxn id="75" idx="0"/>
          </p:cNvCxnSpPr>
          <p:nvPr/>
        </p:nvCxnSpPr>
        <p:spPr>
          <a:xfrm>
            <a:off x="3724769" y="4421575"/>
            <a:ext cx="486140" cy="454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4" idx="3"/>
            <a:endCxn id="78" idx="0"/>
          </p:cNvCxnSpPr>
          <p:nvPr/>
        </p:nvCxnSpPr>
        <p:spPr>
          <a:xfrm>
            <a:off x="5357937" y="4416466"/>
            <a:ext cx="76216" cy="45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60" idx="3"/>
            <a:endCxn id="76" idx="0"/>
          </p:cNvCxnSpPr>
          <p:nvPr/>
        </p:nvCxnSpPr>
        <p:spPr>
          <a:xfrm>
            <a:off x="4951277" y="4421575"/>
            <a:ext cx="76216" cy="45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60" idx="3"/>
            <a:endCxn id="78" idx="0"/>
          </p:cNvCxnSpPr>
          <p:nvPr/>
        </p:nvCxnSpPr>
        <p:spPr>
          <a:xfrm>
            <a:off x="4951277" y="4421575"/>
            <a:ext cx="482876" cy="452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60" idx="3"/>
            <a:endCxn id="75" idx="0"/>
          </p:cNvCxnSpPr>
          <p:nvPr/>
        </p:nvCxnSpPr>
        <p:spPr>
          <a:xfrm flipH="1">
            <a:off x="4210909" y="4421575"/>
            <a:ext cx="740368" cy="454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58" idx="3"/>
          </p:cNvCxnSpPr>
          <p:nvPr/>
        </p:nvCxnSpPr>
        <p:spPr>
          <a:xfrm>
            <a:off x="4541353" y="4418963"/>
            <a:ext cx="440910" cy="451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5" idx="3"/>
            <a:endCxn id="85" idx="0"/>
          </p:cNvCxnSpPr>
          <p:nvPr/>
        </p:nvCxnSpPr>
        <p:spPr>
          <a:xfrm>
            <a:off x="4090267" y="5358951"/>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endCxn id="85" idx="2"/>
          </p:cNvCxnSpPr>
          <p:nvPr/>
        </p:nvCxnSpPr>
        <p:spPr>
          <a:xfrm>
            <a:off x="3862112" y="5872425"/>
            <a:ext cx="440046" cy="13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8" idx="3"/>
            <a:endCxn id="87" idx="0"/>
          </p:cNvCxnSpPr>
          <p:nvPr/>
        </p:nvCxnSpPr>
        <p:spPr>
          <a:xfrm>
            <a:off x="5313511" y="5356454"/>
            <a:ext cx="117580" cy="355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67" idx="3"/>
            <a:endCxn id="88" idx="0"/>
          </p:cNvCxnSpPr>
          <p:nvPr/>
        </p:nvCxnSpPr>
        <p:spPr>
          <a:xfrm flipH="1">
            <a:off x="6584213" y="4411195"/>
            <a:ext cx="108921" cy="473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69" idx="3"/>
            <a:endCxn id="79" idx="0"/>
          </p:cNvCxnSpPr>
          <p:nvPr/>
        </p:nvCxnSpPr>
        <p:spPr>
          <a:xfrm>
            <a:off x="7103058" y="4413807"/>
            <a:ext cx="215683" cy="46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69" idx="3"/>
            <a:endCxn id="88" idx="0"/>
          </p:cNvCxnSpPr>
          <p:nvPr/>
        </p:nvCxnSpPr>
        <p:spPr>
          <a:xfrm flipH="1">
            <a:off x="6584213" y="4413807"/>
            <a:ext cx="518845" cy="470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Cube 161"/>
          <p:cNvSpPr/>
          <p:nvPr/>
        </p:nvSpPr>
        <p:spPr>
          <a:xfrm>
            <a:off x="5568626" y="392831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0907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7" grpId="0" animBg="1"/>
      <p:bldP spid="27" grpId="0"/>
      <p:bldP spid="28" grpId="0"/>
      <p:bldP spid="29" grpId="0"/>
      <p:bldP spid="33" grpId="0"/>
      <p:bldP spid="61" grpId="0"/>
      <p:bldP spid="6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2933756"/>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5" name="Content Placeholder 2"/>
          <p:cNvSpPr txBox="1">
            <a:spLocks/>
          </p:cNvSpPr>
          <p:nvPr/>
        </p:nvSpPr>
        <p:spPr>
          <a:xfrm>
            <a:off x="763960" y="1349153"/>
            <a:ext cx="3988060" cy="4956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800" b="1" dirty="0" smtClean="0">
                <a:latin typeface="Microsoft New Tai Lue" panose="020B0502040204020203" pitchFamily="34" charset="0"/>
                <a:cs typeface="Microsoft New Tai Lue" panose="020B0502040204020203" pitchFamily="34" charset="0"/>
              </a:rPr>
              <a:t>Heaps</a:t>
            </a:r>
            <a:r>
              <a:rPr lang="en-US" sz="2800" dirty="0" smtClean="0">
                <a:latin typeface="Microsoft New Tai Lue" panose="020B0502040204020203" pitchFamily="34" charset="0"/>
                <a:cs typeface="Microsoft New Tai Lue" panose="020B0502040204020203" pitchFamily="34" charset="0"/>
              </a:rPr>
              <a:t> might be:</a:t>
            </a:r>
          </a:p>
        </p:txBody>
      </p:sp>
      <p:sp>
        <p:nvSpPr>
          <p:cNvPr id="33" name="TextBox 32"/>
          <p:cNvSpPr txBox="1"/>
          <p:nvPr/>
        </p:nvSpPr>
        <p:spPr>
          <a:xfrm>
            <a:off x="1295636" y="1849949"/>
            <a:ext cx="4426104" cy="461665"/>
          </a:xfrm>
          <a:prstGeom prst="rect">
            <a:avLst/>
          </a:prstGeom>
          <a:noFill/>
        </p:spPr>
        <p:txBody>
          <a:bodyPr wrap="square" rtlCol="0">
            <a:spAutoFit/>
          </a:bodyPr>
          <a:lstStyle/>
          <a:p>
            <a:pPr marL="342900" lvl="1" indent="-342900">
              <a:buFont typeface="Arial" panose="020B0604020202020204" pitchFamily="34" charset="0"/>
              <a:buChar char="•"/>
            </a:pPr>
            <a:r>
              <a:rPr lang="en-US" sz="2400" dirty="0" smtClean="0">
                <a:latin typeface="Microsoft New Tai Lue" panose="020B0502040204020203" pitchFamily="34" charset="0"/>
                <a:cs typeface="Microsoft New Tai Lue" panose="020B0502040204020203" pitchFamily="34" charset="0"/>
              </a:rPr>
              <a:t>Managed (.NET heap);</a:t>
            </a:r>
            <a:endParaRPr lang="en-US" dirty="0"/>
          </a:p>
        </p:txBody>
      </p:sp>
      <p:sp>
        <p:nvSpPr>
          <p:cNvPr id="61" name="TextBox 60"/>
          <p:cNvSpPr txBox="1"/>
          <p:nvPr/>
        </p:nvSpPr>
        <p:spPr>
          <a:xfrm>
            <a:off x="1295636" y="2249338"/>
            <a:ext cx="4426104" cy="461665"/>
          </a:xfrm>
          <a:prstGeom prst="rect">
            <a:avLst/>
          </a:prstGeom>
          <a:noFill/>
        </p:spPr>
        <p:txBody>
          <a:bodyPr wrap="square" rtlCol="0">
            <a:spAutoFit/>
          </a:bodyPr>
          <a:lstStyle/>
          <a:p>
            <a:pPr marL="342900" lvl="1" indent="-342900">
              <a:buFont typeface="Arial" panose="020B0604020202020204" pitchFamily="34" charset="0"/>
              <a:buChar char="•"/>
            </a:pPr>
            <a:r>
              <a:rPr lang="en-US" sz="2400" dirty="0" smtClean="0">
                <a:latin typeface="Microsoft New Tai Lue" panose="020B0502040204020203" pitchFamily="34" charset="0"/>
                <a:cs typeface="Microsoft New Tai Lue" panose="020B0502040204020203" pitchFamily="34" charset="0"/>
              </a:rPr>
              <a:t>Unmanaged (native for OS).</a:t>
            </a:r>
            <a:endParaRPr lang="en-US" sz="2400" dirty="0">
              <a:latin typeface="Microsoft New Tai Lue" panose="020B0502040204020203" pitchFamily="34" charset="0"/>
              <a:cs typeface="Microsoft New Tai Lue" panose="020B0502040204020203" pitchFamily="34" charset="0"/>
            </a:endParaRPr>
          </a:p>
        </p:txBody>
      </p:sp>
      <p:sp>
        <p:nvSpPr>
          <p:cNvPr id="70" name="Cube 69"/>
          <p:cNvSpPr/>
          <p:nvPr/>
        </p:nvSpPr>
        <p:spPr>
          <a:xfrm>
            <a:off x="783849" y="308204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Cube 71"/>
          <p:cNvSpPr/>
          <p:nvPr/>
        </p:nvSpPr>
        <p:spPr>
          <a:xfrm>
            <a:off x="1193773" y="30819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Cube 72"/>
          <p:cNvSpPr/>
          <p:nvPr/>
        </p:nvSpPr>
        <p:spPr>
          <a:xfrm>
            <a:off x="2010357" y="308456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Cube 74"/>
          <p:cNvSpPr/>
          <p:nvPr/>
        </p:nvSpPr>
        <p:spPr>
          <a:xfrm>
            <a:off x="3898560" y="307618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Cube 75"/>
          <p:cNvSpPr/>
          <p:nvPr/>
        </p:nvSpPr>
        <p:spPr>
          <a:xfrm>
            <a:off x="4715144" y="307879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Cube 77"/>
          <p:cNvSpPr/>
          <p:nvPr/>
        </p:nvSpPr>
        <p:spPr>
          <a:xfrm>
            <a:off x="5121804" y="307368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Cube 78"/>
          <p:cNvSpPr/>
          <p:nvPr/>
        </p:nvSpPr>
        <p:spPr>
          <a:xfrm>
            <a:off x="6683106" y="308456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Cube 80"/>
          <p:cNvSpPr/>
          <p:nvPr/>
        </p:nvSpPr>
        <p:spPr>
          <a:xfrm>
            <a:off x="1187447" y="391540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Cube 81"/>
          <p:cNvSpPr/>
          <p:nvPr/>
        </p:nvSpPr>
        <p:spPr>
          <a:xfrm>
            <a:off x="1597371" y="391531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Cube 83"/>
          <p:cNvSpPr/>
          <p:nvPr/>
        </p:nvSpPr>
        <p:spPr>
          <a:xfrm>
            <a:off x="2413955" y="391792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Cube 84"/>
          <p:cNvSpPr/>
          <p:nvPr/>
        </p:nvSpPr>
        <p:spPr>
          <a:xfrm>
            <a:off x="4302158" y="3909540"/>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Cube 86"/>
          <p:cNvSpPr/>
          <p:nvPr/>
        </p:nvSpPr>
        <p:spPr>
          <a:xfrm>
            <a:off x="5118742" y="391215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Cube 87"/>
          <p:cNvSpPr/>
          <p:nvPr/>
        </p:nvSpPr>
        <p:spPr>
          <a:xfrm>
            <a:off x="5960844" y="388948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Cube 89"/>
          <p:cNvSpPr/>
          <p:nvPr/>
        </p:nvSpPr>
        <p:spPr>
          <a:xfrm>
            <a:off x="3358056" y="386104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Straight Arrow Connector 96"/>
          <p:cNvCxnSpPr>
            <a:stCxn id="73" idx="3"/>
            <a:endCxn id="84" idx="0"/>
          </p:cNvCxnSpPr>
          <p:nvPr/>
        </p:nvCxnSpPr>
        <p:spPr>
          <a:xfrm>
            <a:off x="2202064" y="3567136"/>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0" idx="2"/>
            <a:endCxn id="84" idx="5"/>
          </p:cNvCxnSpPr>
          <p:nvPr/>
        </p:nvCxnSpPr>
        <p:spPr>
          <a:xfrm flipH="1" flipV="1">
            <a:off x="2918011" y="4098888"/>
            <a:ext cx="440045" cy="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2" idx="3"/>
            <a:endCxn id="82" idx="0"/>
          </p:cNvCxnSpPr>
          <p:nvPr/>
        </p:nvCxnSpPr>
        <p:spPr>
          <a:xfrm>
            <a:off x="1385480" y="3564524"/>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1" idx="0"/>
            <a:endCxn id="70" idx="3"/>
          </p:cNvCxnSpPr>
          <p:nvPr/>
        </p:nvCxnSpPr>
        <p:spPr>
          <a:xfrm flipH="1" flipV="1">
            <a:off x="975556" y="3564618"/>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5" idx="3"/>
            <a:endCxn id="85" idx="0"/>
          </p:cNvCxnSpPr>
          <p:nvPr/>
        </p:nvCxnSpPr>
        <p:spPr>
          <a:xfrm>
            <a:off x="4090267" y="3558752"/>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endCxn id="85" idx="2"/>
          </p:cNvCxnSpPr>
          <p:nvPr/>
        </p:nvCxnSpPr>
        <p:spPr>
          <a:xfrm>
            <a:off x="3862112" y="4072226"/>
            <a:ext cx="440046" cy="13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8" idx="5"/>
            <a:endCxn id="79" idx="2"/>
          </p:cNvCxnSpPr>
          <p:nvPr/>
        </p:nvCxnSpPr>
        <p:spPr>
          <a:xfrm>
            <a:off x="5625860" y="3254649"/>
            <a:ext cx="1057246" cy="131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11560" y="4721069"/>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Unmanaged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62" name="Cube 61"/>
          <p:cNvSpPr/>
          <p:nvPr/>
        </p:nvSpPr>
        <p:spPr>
          <a:xfrm>
            <a:off x="1193773" y="486936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Cube 62"/>
          <p:cNvSpPr/>
          <p:nvPr/>
        </p:nvSpPr>
        <p:spPr>
          <a:xfrm>
            <a:off x="2939146" y="486926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Cube 64"/>
          <p:cNvSpPr/>
          <p:nvPr/>
        </p:nvSpPr>
        <p:spPr>
          <a:xfrm>
            <a:off x="2010357" y="487187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Cube 65"/>
          <p:cNvSpPr/>
          <p:nvPr/>
        </p:nvSpPr>
        <p:spPr>
          <a:xfrm>
            <a:off x="4715144" y="486349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Cube 70"/>
          <p:cNvSpPr/>
          <p:nvPr/>
        </p:nvSpPr>
        <p:spPr>
          <a:xfrm>
            <a:off x="5407218" y="56182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Cube 76"/>
          <p:cNvSpPr/>
          <p:nvPr/>
        </p:nvSpPr>
        <p:spPr>
          <a:xfrm>
            <a:off x="873292" y="5702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Cube 79"/>
          <p:cNvSpPr/>
          <p:nvPr/>
        </p:nvSpPr>
        <p:spPr>
          <a:xfrm>
            <a:off x="1597371" y="570262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Cube 82"/>
          <p:cNvSpPr/>
          <p:nvPr/>
        </p:nvSpPr>
        <p:spPr>
          <a:xfrm>
            <a:off x="2413955" y="570523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Cube 85"/>
          <p:cNvSpPr/>
          <p:nvPr/>
        </p:nvSpPr>
        <p:spPr>
          <a:xfrm>
            <a:off x="4302158" y="569685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Cube 94"/>
          <p:cNvSpPr/>
          <p:nvPr/>
        </p:nvSpPr>
        <p:spPr>
          <a:xfrm>
            <a:off x="5617752" y="485990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Cube 95"/>
          <p:cNvSpPr/>
          <p:nvPr/>
        </p:nvSpPr>
        <p:spPr>
          <a:xfrm>
            <a:off x="3827145" y="487049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8" name="Straight Arrow Connector 97"/>
          <p:cNvCxnSpPr>
            <a:stCxn id="65" idx="3"/>
            <a:endCxn id="83" idx="0"/>
          </p:cNvCxnSpPr>
          <p:nvPr/>
        </p:nvCxnSpPr>
        <p:spPr>
          <a:xfrm>
            <a:off x="2202064" y="5354449"/>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6" idx="2"/>
            <a:endCxn id="83" idx="5"/>
          </p:cNvCxnSpPr>
          <p:nvPr/>
        </p:nvCxnSpPr>
        <p:spPr>
          <a:xfrm flipH="1">
            <a:off x="2918011" y="5172098"/>
            <a:ext cx="90913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3" idx="3"/>
            <a:endCxn id="80" idx="0"/>
          </p:cNvCxnSpPr>
          <p:nvPr/>
        </p:nvCxnSpPr>
        <p:spPr>
          <a:xfrm flipH="1">
            <a:off x="1909720" y="5351837"/>
            <a:ext cx="1221133"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7" idx="0"/>
            <a:endCxn id="62" idx="3"/>
          </p:cNvCxnSpPr>
          <p:nvPr/>
        </p:nvCxnSpPr>
        <p:spPr>
          <a:xfrm flipV="1">
            <a:off x="1185641" y="5351931"/>
            <a:ext cx="199839"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6" idx="3"/>
            <a:endCxn id="86" idx="0"/>
          </p:cNvCxnSpPr>
          <p:nvPr/>
        </p:nvCxnSpPr>
        <p:spPr>
          <a:xfrm flipH="1">
            <a:off x="4614507" y="5346065"/>
            <a:ext cx="292344"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6" idx="3"/>
            <a:endCxn id="86" idx="2"/>
          </p:cNvCxnSpPr>
          <p:nvPr/>
        </p:nvCxnSpPr>
        <p:spPr>
          <a:xfrm>
            <a:off x="4018852" y="5353062"/>
            <a:ext cx="283306" cy="64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0" idx="3"/>
            <a:endCxn id="63" idx="0"/>
          </p:cNvCxnSpPr>
          <p:nvPr/>
        </p:nvCxnSpPr>
        <p:spPr>
          <a:xfrm flipH="1">
            <a:off x="3251495" y="4343619"/>
            <a:ext cx="298268" cy="5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0" idx="3"/>
            <a:endCxn id="96" idx="0"/>
          </p:cNvCxnSpPr>
          <p:nvPr/>
        </p:nvCxnSpPr>
        <p:spPr>
          <a:xfrm>
            <a:off x="3549763" y="4343619"/>
            <a:ext cx="589731"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2" idx="3"/>
            <a:endCxn id="65" idx="0"/>
          </p:cNvCxnSpPr>
          <p:nvPr/>
        </p:nvCxnSpPr>
        <p:spPr>
          <a:xfrm>
            <a:off x="1789078" y="4397882"/>
            <a:ext cx="533628" cy="47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1" idx="3"/>
          </p:cNvCxnSpPr>
          <p:nvPr/>
        </p:nvCxnSpPr>
        <p:spPr>
          <a:xfrm>
            <a:off x="1379154" y="4397976"/>
            <a:ext cx="120642" cy="43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79" idx="3"/>
          </p:cNvCxnSpPr>
          <p:nvPr/>
        </p:nvCxnSpPr>
        <p:spPr>
          <a:xfrm flipH="1">
            <a:off x="6276446" y="3567136"/>
            <a:ext cx="598367" cy="29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7" idx="3"/>
            <a:endCxn id="95" idx="0"/>
          </p:cNvCxnSpPr>
          <p:nvPr/>
        </p:nvCxnSpPr>
        <p:spPr>
          <a:xfrm>
            <a:off x="5310449" y="4394722"/>
            <a:ext cx="619652" cy="46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5" idx="3"/>
            <a:endCxn id="71" idx="0"/>
          </p:cNvCxnSpPr>
          <p:nvPr/>
        </p:nvCxnSpPr>
        <p:spPr>
          <a:xfrm flipH="1">
            <a:off x="5719567" y="5342478"/>
            <a:ext cx="89892" cy="27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62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33" grpId="0"/>
      <p:bldP spid="61" grpId="0"/>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11560" y="2933756"/>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3528" y="260648"/>
            <a:ext cx="8494720" cy="646331"/>
          </a:xfrm>
        </p:spPr>
        <p:txBody>
          <a:bodyPr/>
          <a:lstStyle/>
          <a:p>
            <a:r>
              <a:rPr lang="en-US" sz="3600" dirty="0" smtClean="0"/>
              <a:t>TRACING GC ALGORITHM</a:t>
            </a:r>
            <a:endParaRPr lang="en-US" sz="3600" dirty="0"/>
          </a:p>
        </p:txBody>
      </p:sp>
      <p:sp>
        <p:nvSpPr>
          <p:cNvPr id="3" name="Content Placeholder 2"/>
          <p:cNvSpPr txBox="1">
            <a:spLocks/>
          </p:cNvSpPr>
          <p:nvPr/>
        </p:nvSpPr>
        <p:spPr>
          <a:xfrm>
            <a:off x="611560" y="1196752"/>
            <a:ext cx="8280920" cy="51125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ru-RU" sz="2400" dirty="0"/>
          </a:p>
        </p:txBody>
      </p:sp>
      <p:sp>
        <p:nvSpPr>
          <p:cNvPr id="70" name="Cube 69"/>
          <p:cNvSpPr/>
          <p:nvPr/>
        </p:nvSpPr>
        <p:spPr>
          <a:xfrm>
            <a:off x="783849" y="308204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Cube 71"/>
          <p:cNvSpPr/>
          <p:nvPr/>
        </p:nvSpPr>
        <p:spPr>
          <a:xfrm>
            <a:off x="1193773" y="30819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Cube 72"/>
          <p:cNvSpPr/>
          <p:nvPr/>
        </p:nvSpPr>
        <p:spPr>
          <a:xfrm>
            <a:off x="2010357" y="308456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Cube 74"/>
          <p:cNvSpPr/>
          <p:nvPr/>
        </p:nvSpPr>
        <p:spPr>
          <a:xfrm>
            <a:off x="3898560" y="307618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Cube 75"/>
          <p:cNvSpPr/>
          <p:nvPr/>
        </p:nvSpPr>
        <p:spPr>
          <a:xfrm>
            <a:off x="4715144" y="307879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Cube 77"/>
          <p:cNvSpPr/>
          <p:nvPr/>
        </p:nvSpPr>
        <p:spPr>
          <a:xfrm>
            <a:off x="5121804" y="307368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Cube 78"/>
          <p:cNvSpPr/>
          <p:nvPr/>
        </p:nvSpPr>
        <p:spPr>
          <a:xfrm>
            <a:off x="6796811" y="308456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Cube 80"/>
          <p:cNvSpPr/>
          <p:nvPr/>
        </p:nvSpPr>
        <p:spPr>
          <a:xfrm>
            <a:off x="1187447" y="391540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Cube 81"/>
          <p:cNvSpPr/>
          <p:nvPr/>
        </p:nvSpPr>
        <p:spPr>
          <a:xfrm>
            <a:off x="1597371" y="391531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Cube 83"/>
          <p:cNvSpPr/>
          <p:nvPr/>
        </p:nvSpPr>
        <p:spPr>
          <a:xfrm>
            <a:off x="2413955" y="391792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Cube 84"/>
          <p:cNvSpPr/>
          <p:nvPr/>
        </p:nvSpPr>
        <p:spPr>
          <a:xfrm>
            <a:off x="4302158" y="3909540"/>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Cube 86"/>
          <p:cNvSpPr/>
          <p:nvPr/>
        </p:nvSpPr>
        <p:spPr>
          <a:xfrm>
            <a:off x="5118742" y="391215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Cube 87"/>
          <p:cNvSpPr/>
          <p:nvPr/>
        </p:nvSpPr>
        <p:spPr>
          <a:xfrm>
            <a:off x="5960844" y="3889486"/>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Cube 89"/>
          <p:cNvSpPr/>
          <p:nvPr/>
        </p:nvSpPr>
        <p:spPr>
          <a:xfrm>
            <a:off x="3358056" y="386104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Straight Arrow Connector 96"/>
          <p:cNvCxnSpPr>
            <a:stCxn id="73" idx="3"/>
            <a:endCxn id="84" idx="0"/>
          </p:cNvCxnSpPr>
          <p:nvPr/>
        </p:nvCxnSpPr>
        <p:spPr>
          <a:xfrm>
            <a:off x="2202064" y="3567136"/>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0" idx="2"/>
            <a:endCxn id="84" idx="5"/>
          </p:cNvCxnSpPr>
          <p:nvPr/>
        </p:nvCxnSpPr>
        <p:spPr>
          <a:xfrm flipH="1" flipV="1">
            <a:off x="2918011" y="4098888"/>
            <a:ext cx="440045" cy="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2" idx="3"/>
            <a:endCxn id="82" idx="0"/>
          </p:cNvCxnSpPr>
          <p:nvPr/>
        </p:nvCxnSpPr>
        <p:spPr>
          <a:xfrm>
            <a:off x="1385480" y="3564524"/>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1" idx="0"/>
            <a:endCxn id="70" idx="3"/>
          </p:cNvCxnSpPr>
          <p:nvPr/>
        </p:nvCxnSpPr>
        <p:spPr>
          <a:xfrm flipH="1" flipV="1">
            <a:off x="975556" y="3564618"/>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5" idx="3"/>
            <a:endCxn id="85" idx="0"/>
          </p:cNvCxnSpPr>
          <p:nvPr/>
        </p:nvCxnSpPr>
        <p:spPr>
          <a:xfrm>
            <a:off x="4090267" y="3558752"/>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endCxn id="85" idx="2"/>
          </p:cNvCxnSpPr>
          <p:nvPr/>
        </p:nvCxnSpPr>
        <p:spPr>
          <a:xfrm>
            <a:off x="3862112" y="4072226"/>
            <a:ext cx="440046" cy="13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8" idx="5"/>
            <a:endCxn id="79" idx="2"/>
          </p:cNvCxnSpPr>
          <p:nvPr/>
        </p:nvCxnSpPr>
        <p:spPr>
          <a:xfrm>
            <a:off x="5625860" y="3254649"/>
            <a:ext cx="1170951" cy="131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11560" y="4721069"/>
            <a:ext cx="8136904" cy="1575364"/>
          </a:xfrm>
          <a:prstGeom prst="rect">
            <a:avLst/>
          </a:prstGeom>
          <a:solidFill>
            <a:schemeClr val="accent5">
              <a:lumMod val="20000"/>
              <a:lumOff val="80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Unmanaged </a:t>
            </a:r>
          </a:p>
          <a:p>
            <a:pPr algn="r"/>
            <a:r>
              <a:rPr lang="en-US" b="1" dirty="0" smtClean="0">
                <a:solidFill>
                  <a:schemeClr val="tx1">
                    <a:lumMod val="75000"/>
                    <a:lumOff val="25000"/>
                  </a:schemeClr>
                </a:solidFill>
                <a:effectLst>
                  <a:outerShdw blurRad="38100" dist="38100" dir="2700000" algn="tl">
                    <a:srgbClr val="000000">
                      <a:alpha val="43137"/>
                    </a:srgbClr>
                  </a:outerShdw>
                </a:effectLst>
              </a:rPr>
              <a:t>Heap</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62" name="Cube 61"/>
          <p:cNvSpPr/>
          <p:nvPr/>
        </p:nvSpPr>
        <p:spPr>
          <a:xfrm>
            <a:off x="1193773" y="486936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Cube 62"/>
          <p:cNvSpPr/>
          <p:nvPr/>
        </p:nvSpPr>
        <p:spPr>
          <a:xfrm>
            <a:off x="2939146" y="486926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Cube 64"/>
          <p:cNvSpPr/>
          <p:nvPr/>
        </p:nvSpPr>
        <p:spPr>
          <a:xfrm>
            <a:off x="2010357" y="487187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Cube 65"/>
          <p:cNvSpPr/>
          <p:nvPr/>
        </p:nvSpPr>
        <p:spPr>
          <a:xfrm>
            <a:off x="4715144" y="486349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Cube 70"/>
          <p:cNvSpPr/>
          <p:nvPr/>
        </p:nvSpPr>
        <p:spPr>
          <a:xfrm>
            <a:off x="5407218" y="5618254"/>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Cube 76"/>
          <p:cNvSpPr/>
          <p:nvPr/>
        </p:nvSpPr>
        <p:spPr>
          <a:xfrm>
            <a:off x="873292" y="5702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Cube 79"/>
          <p:cNvSpPr/>
          <p:nvPr/>
        </p:nvSpPr>
        <p:spPr>
          <a:xfrm>
            <a:off x="1597371" y="5702625"/>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Cube 82"/>
          <p:cNvSpPr/>
          <p:nvPr/>
        </p:nvSpPr>
        <p:spPr>
          <a:xfrm>
            <a:off x="2413955" y="570523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Cube 85"/>
          <p:cNvSpPr/>
          <p:nvPr/>
        </p:nvSpPr>
        <p:spPr>
          <a:xfrm>
            <a:off x="4302158" y="569685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Cube 94"/>
          <p:cNvSpPr/>
          <p:nvPr/>
        </p:nvSpPr>
        <p:spPr>
          <a:xfrm>
            <a:off x="5617752" y="4859908"/>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Cube 95"/>
          <p:cNvSpPr/>
          <p:nvPr/>
        </p:nvSpPr>
        <p:spPr>
          <a:xfrm>
            <a:off x="3827145" y="4870492"/>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8" name="Straight Arrow Connector 97"/>
          <p:cNvCxnSpPr>
            <a:stCxn id="65" idx="3"/>
            <a:endCxn id="83" idx="0"/>
          </p:cNvCxnSpPr>
          <p:nvPr/>
        </p:nvCxnSpPr>
        <p:spPr>
          <a:xfrm>
            <a:off x="2202064" y="5354449"/>
            <a:ext cx="524240"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6" idx="2"/>
            <a:endCxn id="83" idx="5"/>
          </p:cNvCxnSpPr>
          <p:nvPr/>
        </p:nvCxnSpPr>
        <p:spPr>
          <a:xfrm flipH="1">
            <a:off x="2918011" y="5172098"/>
            <a:ext cx="90913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3" idx="3"/>
            <a:endCxn id="80" idx="0"/>
          </p:cNvCxnSpPr>
          <p:nvPr/>
        </p:nvCxnSpPr>
        <p:spPr>
          <a:xfrm flipH="1">
            <a:off x="1909720" y="5351837"/>
            <a:ext cx="1221133"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7" idx="0"/>
            <a:endCxn id="62" idx="3"/>
          </p:cNvCxnSpPr>
          <p:nvPr/>
        </p:nvCxnSpPr>
        <p:spPr>
          <a:xfrm flipV="1">
            <a:off x="1185641" y="5351931"/>
            <a:ext cx="199839"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6" idx="3"/>
            <a:endCxn id="86" idx="0"/>
          </p:cNvCxnSpPr>
          <p:nvPr/>
        </p:nvCxnSpPr>
        <p:spPr>
          <a:xfrm flipH="1">
            <a:off x="4614507" y="5346065"/>
            <a:ext cx="292344" cy="35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6" idx="3"/>
            <a:endCxn id="86" idx="2"/>
          </p:cNvCxnSpPr>
          <p:nvPr/>
        </p:nvCxnSpPr>
        <p:spPr>
          <a:xfrm>
            <a:off x="4018852" y="5353062"/>
            <a:ext cx="283306" cy="64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0" idx="3"/>
            <a:endCxn id="63" idx="0"/>
          </p:cNvCxnSpPr>
          <p:nvPr/>
        </p:nvCxnSpPr>
        <p:spPr>
          <a:xfrm flipH="1">
            <a:off x="3251495" y="4343619"/>
            <a:ext cx="298268" cy="5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0" idx="3"/>
            <a:endCxn id="96" idx="0"/>
          </p:cNvCxnSpPr>
          <p:nvPr/>
        </p:nvCxnSpPr>
        <p:spPr>
          <a:xfrm>
            <a:off x="3549763" y="4343619"/>
            <a:ext cx="589731"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2" idx="3"/>
            <a:endCxn id="65" idx="0"/>
          </p:cNvCxnSpPr>
          <p:nvPr/>
        </p:nvCxnSpPr>
        <p:spPr>
          <a:xfrm>
            <a:off x="1789078" y="4397882"/>
            <a:ext cx="533628" cy="47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1" idx="3"/>
          </p:cNvCxnSpPr>
          <p:nvPr/>
        </p:nvCxnSpPr>
        <p:spPr>
          <a:xfrm>
            <a:off x="1379154" y="4397976"/>
            <a:ext cx="120642" cy="43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79" idx="3"/>
          </p:cNvCxnSpPr>
          <p:nvPr/>
        </p:nvCxnSpPr>
        <p:spPr>
          <a:xfrm flipH="1">
            <a:off x="6390151" y="3567136"/>
            <a:ext cx="598367" cy="29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7" idx="3"/>
            <a:endCxn id="95" idx="0"/>
          </p:cNvCxnSpPr>
          <p:nvPr/>
        </p:nvCxnSpPr>
        <p:spPr>
          <a:xfrm>
            <a:off x="5310449" y="4394722"/>
            <a:ext cx="619652" cy="46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5" idx="3"/>
            <a:endCxn id="71" idx="0"/>
          </p:cNvCxnSpPr>
          <p:nvPr/>
        </p:nvCxnSpPr>
        <p:spPr>
          <a:xfrm flipH="1">
            <a:off x="5719567" y="5342478"/>
            <a:ext cx="89892" cy="27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11560" y="1340768"/>
            <a:ext cx="8136904" cy="1461966"/>
          </a:xfrm>
          <a:prstGeom prst="rect">
            <a:avLst/>
          </a:prstGeom>
          <a:solidFill>
            <a:schemeClr val="bg1">
              <a:lumMod val="95000"/>
            </a:schemeClr>
          </a:solidFill>
          <a:ln w="127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b="1" dirty="0" smtClean="0">
                <a:solidFill>
                  <a:schemeClr val="tx1">
                    <a:lumMod val="75000"/>
                    <a:lumOff val="25000"/>
                  </a:schemeClr>
                </a:solidFill>
                <a:effectLst>
                  <a:outerShdw blurRad="38100" dist="38100" dir="2700000" algn="tl">
                    <a:srgbClr val="000000">
                      <a:alpha val="43137"/>
                    </a:srgbClr>
                  </a:outerShdw>
                </a:effectLst>
              </a:rPr>
              <a:t>Application Roots</a:t>
            </a:r>
            <a:endParaRPr lang="ru-RU" b="1" dirty="0">
              <a:solidFill>
                <a:schemeClr val="tx1">
                  <a:lumMod val="75000"/>
                  <a:lumOff val="25000"/>
                </a:schemeClr>
              </a:solidFill>
              <a:effectLst>
                <a:outerShdw blurRad="38100" dist="38100" dir="2700000" algn="tl">
                  <a:srgbClr val="000000">
                    <a:alpha val="43137"/>
                  </a:srgbClr>
                </a:outerShdw>
              </a:effectLst>
            </a:endParaRPr>
          </a:p>
        </p:txBody>
      </p:sp>
      <p:sp>
        <p:nvSpPr>
          <p:cNvPr id="55" name="TextBox 54"/>
          <p:cNvSpPr txBox="1"/>
          <p:nvPr/>
        </p:nvSpPr>
        <p:spPr>
          <a:xfrm>
            <a:off x="699333" y="1740157"/>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STATIC</a:t>
            </a:r>
            <a:endParaRPr lang="en-US" dirty="0">
              <a:solidFill>
                <a:schemeClr val="tx1">
                  <a:lumMod val="75000"/>
                  <a:lumOff val="25000"/>
                </a:schemeClr>
              </a:solidFill>
              <a:effectLst>
                <a:outerShdw blurRad="38100" dist="38100" dir="2700000" algn="tl">
                  <a:srgbClr val="000000">
                    <a:alpha val="43137"/>
                  </a:srgbClr>
                </a:outerShdw>
              </a:effectLst>
            </a:endParaRPr>
          </a:p>
        </p:txBody>
      </p:sp>
      <p:sp>
        <p:nvSpPr>
          <p:cNvPr id="56" name="TextBox 55"/>
          <p:cNvSpPr txBox="1"/>
          <p:nvPr/>
        </p:nvSpPr>
        <p:spPr>
          <a:xfrm>
            <a:off x="3635896" y="1752317"/>
            <a:ext cx="2085844" cy="338554"/>
          </a:xfrm>
          <a:prstGeom prst="rect">
            <a:avLst/>
          </a:prstGeom>
          <a:noFill/>
        </p:spPr>
        <p:txBody>
          <a:bodyPr wrap="square" rtlCol="0">
            <a:spAutoFit/>
          </a:bodyPr>
          <a:lstStyle/>
          <a:p>
            <a:pPr algn="ct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STACK</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7" name="TextBox 56"/>
          <p:cNvSpPr txBox="1"/>
          <p:nvPr/>
        </p:nvSpPr>
        <p:spPr>
          <a:xfrm>
            <a:off x="5903149" y="1767475"/>
            <a:ext cx="2085844" cy="338554"/>
          </a:xfrm>
          <a:prstGeom prst="rect">
            <a:avLst/>
          </a:prstGeom>
          <a:noFill/>
        </p:spPr>
        <p:txBody>
          <a:bodyPr wrap="square" rtlCol="0">
            <a:spAutoFit/>
          </a:bodyPr>
          <a:lstStyle/>
          <a:p>
            <a:pPr algn="ctr"/>
            <a:r>
              <a:rPr lang="en-US" sz="1600" b="1" dirty="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CPU </a:t>
            </a:r>
            <a:r>
              <a:rPr lang="en-US" sz="1600" b="1" dirty="0" smtClean="0">
                <a:solidFill>
                  <a:schemeClr val="tx1">
                    <a:lumMod val="75000"/>
                    <a:lumOff val="25000"/>
                  </a:schemeClr>
                </a:solidFill>
                <a:effectLst>
                  <a:outerShdw blurRad="38100" dist="38100" dir="2700000" algn="tl">
                    <a:srgbClr val="000000">
                      <a:alpha val="43137"/>
                    </a:srgbClr>
                  </a:outerShdw>
                </a:effectLst>
                <a:latin typeface="Microsoft New Tai Lue" panose="020B0502040204020203" pitchFamily="34" charset="0"/>
                <a:cs typeface="Microsoft New Tai Lue" panose="020B0502040204020203" pitchFamily="34" charset="0"/>
              </a:rPr>
              <a:t>REGISTERS</a:t>
            </a:r>
            <a:endParaRPr lang="ru-RU" sz="1600" b="1" dirty="0">
              <a:solidFill>
                <a:schemeClr val="tx1">
                  <a:lumMod val="75000"/>
                  <a:lumOff val="25000"/>
                </a:schemeClr>
              </a:solidFill>
              <a:effectLst>
                <a:outerShdw blurRad="38100" dist="38100" dir="2700000" algn="tl">
                  <a:srgbClr val="000000">
                    <a:alpha val="43137"/>
                  </a:srgbClr>
                </a:outerShdw>
              </a:effectLst>
              <a:cs typeface="Microsoft New Tai Lue" panose="020B0502040204020203" pitchFamily="34" charset="0"/>
            </a:endParaRPr>
          </a:p>
        </p:txBody>
      </p:sp>
      <p:sp>
        <p:nvSpPr>
          <p:cNvPr id="58" name="Cube 57"/>
          <p:cNvSpPr/>
          <p:nvPr/>
        </p:nvSpPr>
        <p:spPr>
          <a:xfrm>
            <a:off x="828275" y="2119663"/>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Cube 59"/>
          <p:cNvSpPr/>
          <p:nvPr/>
        </p:nvSpPr>
        <p:spPr>
          <a:xfrm>
            <a:off x="1238199" y="211956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Cube 63"/>
          <p:cNvSpPr/>
          <p:nvPr/>
        </p:nvSpPr>
        <p:spPr>
          <a:xfrm>
            <a:off x="1644859" y="211956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Cube 66"/>
          <p:cNvSpPr/>
          <p:nvPr/>
        </p:nvSpPr>
        <p:spPr>
          <a:xfrm>
            <a:off x="2054783" y="212218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Cube 67"/>
          <p:cNvSpPr/>
          <p:nvPr/>
        </p:nvSpPr>
        <p:spPr>
          <a:xfrm>
            <a:off x="3533062" y="211640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Cube 68"/>
          <p:cNvSpPr/>
          <p:nvPr/>
        </p:nvSpPr>
        <p:spPr>
          <a:xfrm>
            <a:off x="3942986" y="211379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Cube 73"/>
          <p:cNvSpPr/>
          <p:nvPr/>
        </p:nvSpPr>
        <p:spPr>
          <a:xfrm>
            <a:off x="4349646" y="2113797"/>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Cube 88"/>
          <p:cNvSpPr/>
          <p:nvPr/>
        </p:nvSpPr>
        <p:spPr>
          <a:xfrm>
            <a:off x="4759570" y="211640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Cube 90"/>
          <p:cNvSpPr/>
          <p:nvPr/>
        </p:nvSpPr>
        <p:spPr>
          <a:xfrm>
            <a:off x="5166230" y="2111300"/>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Cube 92"/>
          <p:cNvSpPr/>
          <p:nvPr/>
        </p:nvSpPr>
        <p:spPr>
          <a:xfrm>
            <a:off x="6501427" y="210602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Cube 93"/>
          <p:cNvSpPr/>
          <p:nvPr/>
        </p:nvSpPr>
        <p:spPr>
          <a:xfrm>
            <a:off x="6911351" y="2108641"/>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5" name="Straight Arrow Connector 104"/>
          <p:cNvCxnSpPr>
            <a:stCxn id="58" idx="3"/>
            <a:endCxn id="70" idx="0"/>
          </p:cNvCxnSpPr>
          <p:nvPr/>
        </p:nvCxnSpPr>
        <p:spPr>
          <a:xfrm>
            <a:off x="1019982" y="2602233"/>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0" idx="3"/>
            <a:endCxn id="72" idx="0"/>
          </p:cNvCxnSpPr>
          <p:nvPr/>
        </p:nvCxnSpPr>
        <p:spPr>
          <a:xfrm>
            <a:off x="1429906" y="2602139"/>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7" idx="3"/>
            <a:endCxn id="73" idx="0"/>
          </p:cNvCxnSpPr>
          <p:nvPr/>
        </p:nvCxnSpPr>
        <p:spPr>
          <a:xfrm>
            <a:off x="2246490" y="2604751"/>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68" idx="3"/>
            <a:endCxn id="75" idx="0"/>
          </p:cNvCxnSpPr>
          <p:nvPr/>
        </p:nvCxnSpPr>
        <p:spPr>
          <a:xfrm>
            <a:off x="3724769" y="2598979"/>
            <a:ext cx="486140" cy="477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1" idx="3"/>
            <a:endCxn id="78" idx="0"/>
          </p:cNvCxnSpPr>
          <p:nvPr/>
        </p:nvCxnSpPr>
        <p:spPr>
          <a:xfrm>
            <a:off x="5357937" y="2593870"/>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3"/>
            <a:endCxn id="76" idx="0"/>
          </p:cNvCxnSpPr>
          <p:nvPr/>
        </p:nvCxnSpPr>
        <p:spPr>
          <a:xfrm>
            <a:off x="4951277" y="2598979"/>
            <a:ext cx="76216" cy="47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3"/>
            <a:endCxn id="78" idx="0"/>
          </p:cNvCxnSpPr>
          <p:nvPr/>
        </p:nvCxnSpPr>
        <p:spPr>
          <a:xfrm>
            <a:off x="4951277" y="2598979"/>
            <a:ext cx="482876" cy="47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89" idx="3"/>
          </p:cNvCxnSpPr>
          <p:nvPr/>
        </p:nvCxnSpPr>
        <p:spPr>
          <a:xfrm flipH="1">
            <a:off x="4210909" y="2598979"/>
            <a:ext cx="740368" cy="463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74" idx="3"/>
            <a:endCxn id="76" idx="0"/>
          </p:cNvCxnSpPr>
          <p:nvPr/>
        </p:nvCxnSpPr>
        <p:spPr>
          <a:xfrm>
            <a:off x="4541353" y="2596367"/>
            <a:ext cx="486140" cy="482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3" idx="3"/>
            <a:endCxn id="88" idx="0"/>
          </p:cNvCxnSpPr>
          <p:nvPr/>
        </p:nvCxnSpPr>
        <p:spPr>
          <a:xfrm flipH="1">
            <a:off x="6273193" y="2588599"/>
            <a:ext cx="419941" cy="130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4" idx="3"/>
            <a:endCxn id="79" idx="0"/>
          </p:cNvCxnSpPr>
          <p:nvPr/>
        </p:nvCxnSpPr>
        <p:spPr>
          <a:xfrm>
            <a:off x="7103058" y="2591211"/>
            <a:ext cx="6102" cy="493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4" idx="3"/>
            <a:endCxn id="88" idx="0"/>
          </p:cNvCxnSpPr>
          <p:nvPr/>
        </p:nvCxnSpPr>
        <p:spPr>
          <a:xfrm flipH="1">
            <a:off x="6273193" y="2591211"/>
            <a:ext cx="829865" cy="1298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Cube 124"/>
          <p:cNvSpPr/>
          <p:nvPr/>
        </p:nvSpPr>
        <p:spPr>
          <a:xfrm>
            <a:off x="5568626" y="2105719"/>
            <a:ext cx="504056" cy="482570"/>
          </a:xfrm>
          <a:prstGeom prst="cub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1539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59" grpId="0" animBg="1"/>
      <p:bldP spid="54" grpId="0" animBg="1"/>
      <p:bldP spid="55" grpId="0"/>
      <p:bldP spid="56" grpId="0"/>
      <p:bldP spid="57"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2381</TotalTime>
  <Words>1270</Words>
  <Application>Microsoft Office PowerPoint</Application>
  <PresentationFormat>On-screen Show (4:3)</PresentationFormat>
  <Paragraphs>397</Paragraphs>
  <Slides>49</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49</vt:i4>
      </vt:variant>
    </vt:vector>
  </HeadingPairs>
  <TitlesOfParts>
    <vt:vector size="60" baseType="lpstr">
      <vt:lpstr>MS PMincho</vt:lpstr>
      <vt:lpstr>Arial</vt:lpstr>
      <vt:lpstr>Calibri</vt:lpstr>
      <vt:lpstr>Helvetica</vt:lpstr>
      <vt:lpstr>Microsoft New Tai Lue</vt:lpstr>
      <vt:lpstr>Trebuchet MS</vt:lpstr>
      <vt:lpstr>Тема Office</vt:lpstr>
      <vt:lpstr>1_Office Theme</vt:lpstr>
      <vt:lpstr>2_Office Theme</vt:lpstr>
      <vt:lpstr>Office Theme</vt:lpstr>
      <vt:lpstr>4_Office Theme</vt:lpstr>
      <vt:lpstr>Garbage Collection and Memory Leak Avoidance in .NET</vt:lpstr>
      <vt:lpstr>PowerPoint Presentation</vt:lpstr>
      <vt:lpstr>PowerPoint Presentation</vt:lpstr>
      <vt:lpstr>PowerPoint Presentation</vt:lpstr>
      <vt:lpstr>TRACING GC ALGORITHM</vt:lpstr>
      <vt:lpstr>PowerPoint Presentation</vt:lpstr>
      <vt:lpstr>TRACING GC ALGORITHM</vt:lpstr>
      <vt:lpstr>TRACING GC ALGORITHM</vt:lpstr>
      <vt:lpstr>TRACING GC ALGORITHM</vt:lpstr>
      <vt:lpstr>TRACING GC ALGORITHM</vt:lpstr>
      <vt:lpstr>TRACING GC ALGORITHM</vt:lpstr>
      <vt:lpstr>TRACING GC ALGORITHM</vt:lpstr>
      <vt:lpstr>TRACING GC ALGORITHM</vt:lpstr>
      <vt:lpstr>TRACING GC ALGORITHM</vt:lpstr>
      <vt:lpstr>PowerPoint Presentation</vt:lpstr>
      <vt:lpstr>PowerPoint Presentation</vt:lpstr>
      <vt:lpstr>PowerPoint Presentation</vt:lpstr>
      <vt:lpstr>PowerPoint Presentation</vt:lpstr>
      <vt:lpstr>Finalization</vt:lpstr>
      <vt:lpstr>Finalization</vt:lpstr>
      <vt:lpstr>Finalization</vt:lpstr>
      <vt:lpstr>Finalization</vt:lpstr>
      <vt:lpstr>Finalization</vt:lpstr>
      <vt:lpstr>Finalization</vt:lpstr>
      <vt:lpstr>Finalization</vt:lpstr>
      <vt:lpstr>Finalization</vt:lpstr>
      <vt:lpstr>Problems in highly available systems</vt:lpstr>
      <vt:lpstr>Problems in highly available systems</vt:lpstr>
      <vt:lpstr>Performance decrease</vt:lpstr>
      <vt:lpstr>Performance decrease</vt:lpstr>
      <vt:lpstr>Performance decrease</vt:lpstr>
      <vt:lpstr>Memory Leak Types</vt:lpstr>
      <vt:lpstr>PowerPoint Presentation</vt:lpstr>
      <vt:lpstr>Memory Leak in Managed Heap</vt:lpstr>
      <vt:lpstr>PowerPoint Presentation</vt:lpstr>
      <vt:lpstr>Memory Leak in Managed Heap</vt:lpstr>
      <vt:lpstr>PowerPoint Presentation</vt:lpstr>
      <vt:lpstr>Memory Leak in Managed Heap</vt:lpstr>
      <vt:lpstr>Memory Leak in Managed Heap</vt:lpstr>
      <vt:lpstr>Memory Leak in Unmanaged Heap</vt:lpstr>
      <vt:lpstr>Memory Leak in Unmanaged Heap</vt:lpstr>
      <vt:lpstr>Profiling Tools</vt:lpstr>
      <vt:lpstr>PowerPoint Presentation</vt:lpstr>
      <vt:lpstr>Profiling Tool: dotTrace Memory</vt:lpstr>
      <vt:lpstr>Profiling Tool: ANTS</vt:lpstr>
      <vt:lpstr>Profiling Tool: Windbg.exe + SOS</vt:lpstr>
      <vt:lpstr>Conclusions</vt:lpstr>
      <vt:lpstr>Q&amp;A</vt:lpstr>
      <vt:lpstr>PowerPoint Presentation</vt:lpstr>
    </vt:vector>
  </TitlesOfParts>
  <Company>DG Win&amp;Soft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Yuriy Shapovalov</cp:lastModifiedBy>
  <cp:revision>138</cp:revision>
  <dcterms:created xsi:type="dcterms:W3CDTF">2013-08-21T11:43:56Z</dcterms:created>
  <dcterms:modified xsi:type="dcterms:W3CDTF">2014-01-29T18:59:16Z</dcterms:modified>
</cp:coreProperties>
</file>